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6"/>
  </p:notesMasterIdLst>
  <p:sldIdLst>
    <p:sldId id="506" r:id="rId2"/>
    <p:sldId id="507" r:id="rId3"/>
    <p:sldId id="515" r:id="rId4"/>
    <p:sldId id="522" r:id="rId5"/>
  </p:sldIdLst>
  <p:sldSz cx="9144000" cy="6858000" type="screen4x3"/>
  <p:notesSz cx="6808788" cy="9940925"/>
  <p:defaultTextStyle>
    <a:defPPr>
      <a:defRPr lang="en-US"/>
    </a:defPPr>
    <a:lvl1pPr algn="l" defTabSz="449263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1pPr>
    <a:lvl2pPr marL="457200" algn="l" defTabSz="449263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2pPr>
    <a:lvl3pPr marL="914400" algn="l" defTabSz="449263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3pPr>
    <a:lvl4pPr marL="1371600" algn="l" defTabSz="449263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4pPr>
    <a:lvl5pPr marL="1828800" algn="l" defTabSz="449263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312" autoAdjust="0"/>
  </p:normalViewPr>
  <p:slideViewPr>
    <p:cSldViewPr showGuides="1">
      <p:cViewPr varScale="1">
        <p:scale>
          <a:sx n="86" d="100"/>
          <a:sy n="86" d="100"/>
        </p:scale>
        <p:origin x="36" y="43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20750" y="746125"/>
            <a:ext cx="4967288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7839" y="4721940"/>
            <a:ext cx="4993111" cy="4473416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" charset="0"/>
              </a:rPr>
              <a:t>Second level</a:t>
            </a:r>
          </a:p>
          <a:p>
            <a:pPr lvl="2"/>
            <a:r>
              <a:rPr lang="en-US" noProof="0" smtClean="0">
                <a:sym typeface="Avenir" charset="0"/>
              </a:rPr>
              <a:t>Third level</a:t>
            </a:r>
          </a:p>
          <a:p>
            <a:pPr lvl="3"/>
            <a:r>
              <a:rPr lang="en-US" noProof="0" smtClean="0">
                <a:sym typeface="Avenir" charset="0"/>
              </a:rPr>
              <a:t>Fourth level</a:t>
            </a:r>
          </a:p>
          <a:p>
            <a:pPr lvl="4"/>
            <a:r>
              <a:rPr lang="en-US" noProof="0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46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ＭＳ Ｐゴシック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00" y="-4763"/>
            <a:ext cx="1063625" cy="371476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4480C982-AF2A-F342-BAA7-F9AC10460BA9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24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00" y="-4763"/>
            <a:ext cx="1063625" cy="371476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351AC572-0D03-254E-985A-40A808EF8C11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3210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00" y="-4763"/>
            <a:ext cx="1063625" cy="371476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FE15BA64-F51E-1245-8B4D-502AC318A06A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6495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00" y="-4763"/>
            <a:ext cx="1063625" cy="371476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0ED726CE-D554-994F-AB57-4177CF00A5A7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4154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00" y="-4763"/>
            <a:ext cx="1063625" cy="371476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1AA549F4-8B8E-904D-AAAF-17C4D8CD56B7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0836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xfrm>
            <a:off x="7620000" y="-4763"/>
            <a:ext cx="1063625" cy="371476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F302A0D7-F438-3741-B53A-85B1D358EFDA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6187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xfrm>
            <a:off x="7620000" y="-4763"/>
            <a:ext cx="1063625" cy="371476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61A71120-21A4-8C4D-B9CB-6C427BC520E2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4789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xfrm>
            <a:off x="7620000" y="-4763"/>
            <a:ext cx="1063625" cy="371476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A37DE0F7-26A4-2247-A25A-C723804FADD2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8224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xfrm>
            <a:off x="7620000" y="-4763"/>
            <a:ext cx="1063625" cy="371476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019BE7FA-FB96-674C-BBB5-12AE8B45510B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6332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xfrm>
            <a:off x="7620000" y="-4763"/>
            <a:ext cx="1063625" cy="371476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AF3B5BD3-9944-8542-AAF1-999071D75D88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5070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xfrm>
            <a:off x="7620000" y="-4763"/>
            <a:ext cx="1063625" cy="371476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6AFBEF0B-D277-2341-8129-67636B73AE20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7056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ＭＳ Ｐゴシック" charset="0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ＭＳ Ｐゴシック" charset="0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"/>
          <p:cNvSpPr>
            <a:spLocks/>
          </p:cNvSpPr>
          <p:nvPr/>
        </p:nvSpPr>
        <p:spPr bwMode="auto">
          <a:xfrm>
            <a:off x="107504" y="62483"/>
            <a:ext cx="5472608" cy="48619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b="1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THE FORMATION OF A MEANDER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496" y="620688"/>
            <a:ext cx="90009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latin typeface="Comic Sans MS"/>
                <a:cs typeface="Comic Sans MS"/>
              </a:rPr>
              <a:t>A river </a:t>
            </a:r>
            <a:r>
              <a:rPr lang="en-GB" sz="2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rarely</a:t>
            </a:r>
            <a:r>
              <a:rPr lang="en-GB" sz="2600" dirty="0" smtClean="0">
                <a:latin typeface="Comic Sans MS"/>
                <a:cs typeface="Comic Sans MS"/>
              </a:rPr>
              <a:t> flows in a straight line – it will </a:t>
            </a:r>
            <a:r>
              <a:rPr lang="en-GB" sz="2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bend</a:t>
            </a:r>
            <a:r>
              <a:rPr lang="en-GB" sz="2600" dirty="0" smtClean="0">
                <a:latin typeface="Comic Sans MS"/>
                <a:cs typeface="Comic Sans MS"/>
              </a:rPr>
              <a:t> around something in its </a:t>
            </a:r>
            <a:r>
              <a:rPr lang="en-GB" sz="2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course</a:t>
            </a:r>
            <a:r>
              <a:rPr lang="en-GB" sz="2600" dirty="0" smtClean="0">
                <a:latin typeface="Comic Sans MS"/>
                <a:cs typeface="Comic Sans MS"/>
              </a:rPr>
              <a:t>, e.g. a tree or hard rock.  This results in areas of slower and 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faster</a:t>
            </a:r>
            <a:r>
              <a:rPr lang="en-GB" sz="2600" dirty="0" smtClean="0">
                <a:latin typeface="Comic Sans MS"/>
                <a:cs typeface="Comic Sans MS"/>
              </a:rPr>
              <a:t> water </a:t>
            </a:r>
            <a:r>
              <a:rPr lang="en-GB" sz="2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movement</a:t>
            </a:r>
            <a:r>
              <a:rPr lang="en-GB" sz="2600" dirty="0" smtClean="0">
                <a:latin typeface="Comic Sans MS"/>
                <a:cs typeface="Comic Sans MS"/>
              </a:rPr>
              <a:t>.  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The river flows faster on the </a:t>
            </a:r>
            <a:r>
              <a:rPr lang="en-GB" sz="2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outside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and erodes the outside bends of the river </a:t>
            </a:r>
            <a:r>
              <a:rPr lang="en-GB" sz="2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channel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by the processes of </a:t>
            </a:r>
            <a:r>
              <a:rPr lang="en-GB" sz="2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hydraulic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action and </a:t>
            </a:r>
            <a:r>
              <a:rPr lang="en-GB" sz="2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abrasion 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– this forms a river</a:t>
            </a:r>
            <a:r>
              <a:rPr lang="en-GB" sz="2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GB" sz="2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cliff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.  The river flows more slowly on the </a:t>
            </a:r>
            <a:r>
              <a:rPr lang="en-GB" sz="2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inside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bend of a river </a:t>
            </a:r>
            <a:r>
              <a:rPr lang="en-GB" sz="2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channel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and </a:t>
            </a:r>
            <a:r>
              <a:rPr lang="en-GB" sz="2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deposits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some of its load – this forms a river</a:t>
            </a:r>
            <a:r>
              <a:rPr lang="en-GB" sz="26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GB" sz="2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beach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.  Continuous erosion on the outer bank and </a:t>
            </a:r>
            <a:r>
              <a:rPr lang="en-GB" sz="2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deposition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on the inner bank forms a </a:t>
            </a:r>
            <a:r>
              <a:rPr lang="en-GB" sz="2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meander</a:t>
            </a:r>
            <a:r>
              <a:rPr lang="en-GB" sz="2600" dirty="0" smtClean="0">
                <a:solidFill>
                  <a:schemeClr val="tx1"/>
                </a:solidFill>
                <a:latin typeface="Comic Sans MS"/>
                <a:cs typeface="Comic Sans MS"/>
              </a:rPr>
              <a:t> in the river.  Over time, meanders become larger and more recognisable. </a:t>
            </a:r>
            <a:endParaRPr lang="en-US" sz="2600" dirty="0" smtClean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23" name="AutoShape 1"/>
          <p:cNvSpPr>
            <a:spLocks/>
          </p:cNvSpPr>
          <p:nvPr/>
        </p:nvSpPr>
        <p:spPr bwMode="auto">
          <a:xfrm>
            <a:off x="107504" y="5589240"/>
            <a:ext cx="9001000" cy="115212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15875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omic Sans MS" charset="0"/>
                <a:cs typeface="Comic Sans MS" charset="0"/>
                <a:sym typeface="Comic Sans MS" charset="0"/>
              </a:rPr>
              <a:t>Word bank:</a:t>
            </a:r>
            <a:r>
              <a:rPr lang="en-US" b="1" dirty="0">
                <a:solidFill>
                  <a:schemeClr val="tx1"/>
                </a:solidFill>
                <a:latin typeface="Comic Sans MS"/>
                <a:cs typeface="Comic Sans MS" charset="0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Comic Sans MS"/>
                <a:cs typeface="Comic Sans MS"/>
              </a:rPr>
              <a:t>meander</a:t>
            </a:r>
            <a:r>
              <a:rPr lang="en-GB" dirty="0" smtClean="0">
                <a:solidFill>
                  <a:schemeClr val="tx1"/>
                </a:solidFill>
                <a:latin typeface="Comic Sans MS"/>
                <a:cs typeface="Comic Sans MS"/>
              </a:rPr>
              <a:t>, </a:t>
            </a:r>
            <a:r>
              <a:rPr lang="en-GB" dirty="0" smtClean="0">
                <a:solidFill>
                  <a:srgbClr val="0000FF"/>
                </a:solidFill>
                <a:latin typeface="Comic Sans MS"/>
                <a:cs typeface="Comic Sans MS"/>
              </a:rPr>
              <a:t>channel, outside, beach, cliff, hydraulic, inside, rarely, abrasion, bend, course, movement, channel, deposits, </a:t>
            </a:r>
            <a:r>
              <a:rPr lang="en-GB" dirty="0">
                <a:solidFill>
                  <a:srgbClr val="0000FF"/>
                </a:solidFill>
                <a:latin typeface="Comic Sans MS"/>
                <a:cs typeface="Comic Sans MS"/>
              </a:rPr>
              <a:t>deposition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092280" y="658076"/>
            <a:ext cx="1152128" cy="360040"/>
          </a:xfrm>
          <a:prstGeom prst="rect">
            <a:avLst/>
          </a:prstGeom>
          <a:ln w="158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07904" y="1096963"/>
            <a:ext cx="1152128" cy="360040"/>
          </a:xfrm>
          <a:prstGeom prst="rect">
            <a:avLst/>
          </a:prstGeom>
          <a:ln w="158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7504" y="1844824"/>
            <a:ext cx="1512168" cy="360040"/>
          </a:xfrm>
          <a:prstGeom prst="rect">
            <a:avLst/>
          </a:prstGeom>
          <a:ln w="158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16216" y="1844824"/>
            <a:ext cx="1202844" cy="360040"/>
          </a:xfrm>
          <a:prstGeom prst="rect">
            <a:avLst/>
          </a:prstGeom>
          <a:ln w="158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43776" y="2260104"/>
            <a:ext cx="1202844" cy="360040"/>
          </a:xfrm>
          <a:prstGeom prst="rect">
            <a:avLst/>
          </a:prstGeom>
          <a:ln w="158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76626" y="2675260"/>
            <a:ext cx="1459270" cy="360040"/>
          </a:xfrm>
          <a:prstGeom prst="rect">
            <a:avLst/>
          </a:prstGeom>
          <a:ln w="158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14141" y="2675260"/>
            <a:ext cx="1459270" cy="360040"/>
          </a:xfrm>
          <a:prstGeom prst="rect">
            <a:avLst/>
          </a:prstGeom>
          <a:ln w="158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176269" y="3067511"/>
            <a:ext cx="795406" cy="360040"/>
          </a:xfrm>
          <a:prstGeom prst="rect">
            <a:avLst/>
          </a:prstGeom>
          <a:ln w="158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49716" y="3067511"/>
            <a:ext cx="1026740" cy="360040"/>
          </a:xfrm>
          <a:prstGeom prst="rect">
            <a:avLst/>
          </a:prstGeom>
          <a:ln w="158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487166" y="3437756"/>
            <a:ext cx="1220738" cy="360040"/>
          </a:xfrm>
          <a:prstGeom prst="rect">
            <a:avLst/>
          </a:prstGeom>
          <a:ln w="158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383782" y="3437756"/>
            <a:ext cx="1340346" cy="360040"/>
          </a:xfrm>
          <a:prstGeom prst="rect">
            <a:avLst/>
          </a:prstGeom>
          <a:ln w="158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955032" y="3849613"/>
            <a:ext cx="968896" cy="360040"/>
          </a:xfrm>
          <a:prstGeom prst="rect">
            <a:avLst/>
          </a:prstGeom>
          <a:ln w="158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497832" y="4270995"/>
            <a:ext cx="1591568" cy="360040"/>
          </a:xfrm>
          <a:prstGeom prst="rect">
            <a:avLst/>
          </a:prstGeom>
          <a:ln w="158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5496" y="4631035"/>
            <a:ext cx="1447552" cy="360040"/>
          </a:xfrm>
          <a:prstGeom prst="rect">
            <a:avLst/>
          </a:prstGeom>
          <a:ln w="158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219295" y="658076"/>
            <a:ext cx="1152128" cy="360040"/>
          </a:xfrm>
          <a:prstGeom prst="rect">
            <a:avLst/>
          </a:prstGeom>
          <a:ln w="158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7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6" y="295300"/>
            <a:ext cx="9147412" cy="5581972"/>
            <a:chOff x="1116" y="295300"/>
            <a:chExt cx="9147412" cy="55819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0" t="19314" r="8571"/>
            <a:stretch/>
          </p:blipFill>
          <p:spPr bwMode="auto">
            <a:xfrm>
              <a:off x="1116" y="295300"/>
              <a:ext cx="9147412" cy="5581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0" t="36508" r="81430" b="55165"/>
            <a:stretch/>
          </p:blipFill>
          <p:spPr bwMode="auto">
            <a:xfrm>
              <a:off x="107504" y="1628800"/>
              <a:ext cx="541251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0" t="36508" r="81430" b="55165"/>
            <a:stretch/>
          </p:blipFill>
          <p:spPr bwMode="auto">
            <a:xfrm>
              <a:off x="8567253" y="1412776"/>
              <a:ext cx="541251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AutoShape 1"/>
          <p:cNvSpPr>
            <a:spLocks/>
          </p:cNvSpPr>
          <p:nvPr/>
        </p:nvSpPr>
        <p:spPr bwMode="auto">
          <a:xfrm>
            <a:off x="35496" y="-99392"/>
            <a:ext cx="7958136" cy="60124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b="1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MEANDERS - RIVER </a:t>
            </a:r>
            <a:r>
              <a:rPr lang="en-US" b="1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CLIFFS &amp; </a:t>
            </a:r>
            <a:r>
              <a:rPr lang="en-US" b="1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RIVER BEACHES</a:t>
            </a:r>
            <a:endParaRPr lang="en-US" dirty="0"/>
          </a:p>
        </p:txBody>
      </p:sp>
      <p:sp>
        <p:nvSpPr>
          <p:cNvPr id="47" name="AutoShape 1"/>
          <p:cNvSpPr>
            <a:spLocks/>
          </p:cNvSpPr>
          <p:nvPr/>
        </p:nvSpPr>
        <p:spPr bwMode="auto">
          <a:xfrm>
            <a:off x="107504" y="5733256"/>
            <a:ext cx="9001000" cy="108012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15875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t"/>
          <a:lstStyle/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2200" b="1" dirty="0" smtClean="0">
                <a:solidFill>
                  <a:schemeClr val="tx1"/>
                </a:solidFill>
                <a:latin typeface="Comic Sans MS" charset="0"/>
                <a:cs typeface="Comic Sans MS" charset="0"/>
                <a:sym typeface="Comic Sans MS" charset="0"/>
              </a:rPr>
              <a:t>Word bank: </a:t>
            </a:r>
            <a:r>
              <a:rPr lang="en-US" sz="2200" dirty="0">
                <a:solidFill>
                  <a:srgbClr val="292934"/>
                </a:solidFill>
                <a:latin typeface="Comic Sans MS" charset="0"/>
                <a:sym typeface="Comic Sans MS" charset="0"/>
              </a:rPr>
              <a:t>River </a:t>
            </a:r>
            <a:r>
              <a:rPr lang="en-US" sz="2200" dirty="0" smtClean="0">
                <a:solidFill>
                  <a:srgbClr val="292934"/>
                </a:solidFill>
                <a:latin typeface="Comic Sans MS" charset="0"/>
                <a:sym typeface="Comic Sans MS" charset="0"/>
              </a:rPr>
              <a:t>beach, </a:t>
            </a:r>
            <a:r>
              <a:rPr lang="en-US" sz="2200" b="1" dirty="0" smtClean="0">
                <a:solidFill>
                  <a:srgbClr val="292934"/>
                </a:solidFill>
                <a:latin typeface="Comic Sans MS" charset="0"/>
                <a:sym typeface="Comic Sans MS" charset="0"/>
              </a:rPr>
              <a:t>River cliff</a:t>
            </a:r>
            <a:r>
              <a:rPr lang="en-US" sz="2200" dirty="0" smtClean="0">
                <a:solidFill>
                  <a:srgbClr val="292934"/>
                </a:solidFill>
                <a:latin typeface="Comic Sans MS" charset="0"/>
                <a:sym typeface="Comic Sans MS" charset="0"/>
              </a:rPr>
              <a:t>, River </a:t>
            </a:r>
            <a:r>
              <a:rPr lang="en-US" sz="2200" dirty="0">
                <a:solidFill>
                  <a:srgbClr val="292934"/>
                </a:solidFill>
                <a:latin typeface="Comic Sans MS" charset="0"/>
                <a:sym typeface="Comic Sans MS" charset="0"/>
              </a:rPr>
              <a:t>flows </a:t>
            </a:r>
            <a:r>
              <a:rPr lang="en-US" sz="2200" dirty="0" smtClean="0">
                <a:solidFill>
                  <a:srgbClr val="292934"/>
                </a:solidFill>
                <a:latin typeface="Comic Sans MS" charset="0"/>
                <a:sym typeface="Comic Sans MS" charset="0"/>
              </a:rPr>
              <a:t>fast, </a:t>
            </a:r>
            <a:r>
              <a:rPr lang="en-US" sz="2200" b="1" dirty="0" smtClean="0">
                <a:solidFill>
                  <a:srgbClr val="292934"/>
                </a:solidFill>
                <a:latin typeface="Comic Sans MS" charset="0"/>
                <a:sym typeface="Comic Sans MS" charset="0"/>
              </a:rPr>
              <a:t>Sand </a:t>
            </a:r>
            <a:r>
              <a:rPr lang="en-US" sz="2200" b="1" dirty="0">
                <a:solidFill>
                  <a:srgbClr val="292934"/>
                </a:solidFill>
                <a:latin typeface="Comic Sans MS" charset="0"/>
                <a:sym typeface="Comic Sans MS" charset="0"/>
              </a:rPr>
              <a:t>deposited on inside of </a:t>
            </a:r>
            <a:r>
              <a:rPr lang="en-US" sz="2200" b="1" dirty="0" smtClean="0">
                <a:solidFill>
                  <a:srgbClr val="292934"/>
                </a:solidFill>
                <a:latin typeface="Comic Sans MS" charset="0"/>
                <a:sym typeface="Comic Sans MS" charset="0"/>
              </a:rPr>
              <a:t>bend</a:t>
            </a:r>
            <a:r>
              <a:rPr lang="en-US" sz="2200" dirty="0" smtClean="0">
                <a:solidFill>
                  <a:srgbClr val="292934"/>
                </a:solidFill>
                <a:latin typeface="Comic Sans MS" charset="0"/>
                <a:sym typeface="Comic Sans MS" charset="0"/>
              </a:rPr>
              <a:t>, </a:t>
            </a:r>
            <a:r>
              <a:rPr lang="en-US" sz="2200" dirty="0">
                <a:solidFill>
                  <a:srgbClr val="292934"/>
                </a:solidFill>
                <a:latin typeface="Comic Sans MS" charset="0"/>
                <a:sym typeface="Comic Sans MS" charset="0"/>
              </a:rPr>
              <a:t>River flows </a:t>
            </a:r>
            <a:r>
              <a:rPr lang="en-US" sz="2200" dirty="0" smtClean="0">
                <a:solidFill>
                  <a:srgbClr val="292934"/>
                </a:solidFill>
                <a:latin typeface="Comic Sans MS" charset="0"/>
                <a:sym typeface="Comic Sans MS" charset="0"/>
              </a:rPr>
              <a:t>slowly, </a:t>
            </a:r>
            <a:r>
              <a:rPr lang="en-US" sz="2200" b="1" dirty="0">
                <a:solidFill>
                  <a:srgbClr val="292934"/>
                </a:solidFill>
                <a:latin typeface="Comic Sans MS" charset="0"/>
                <a:sym typeface="Comic Sans MS" charset="0"/>
              </a:rPr>
              <a:t>River bank on outside of bend is undercut by </a:t>
            </a:r>
            <a:r>
              <a:rPr lang="en-US" sz="2200" b="1" dirty="0" smtClean="0">
                <a:solidFill>
                  <a:srgbClr val="292934"/>
                </a:solidFill>
                <a:latin typeface="Comic Sans MS" charset="0"/>
                <a:sym typeface="Comic Sans MS" charset="0"/>
              </a:rPr>
              <a:t>erosion</a:t>
            </a:r>
            <a:endParaRPr lang="en-US" sz="2200" b="1" dirty="0"/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endParaRPr lang="en-US" sz="2200" dirty="0"/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endParaRPr lang="en-US" sz="2200" dirty="0"/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8" name="AutoShape 25"/>
          <p:cNvSpPr>
            <a:spLocks/>
          </p:cNvSpPr>
          <p:nvPr/>
        </p:nvSpPr>
        <p:spPr bwMode="auto">
          <a:xfrm>
            <a:off x="1525092" y="908720"/>
            <a:ext cx="2592288" cy="115212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sz="1800" dirty="0" smtClean="0">
                <a:latin typeface="Comic Sans MS" panose="030F0702030302020204" pitchFamily="66" charset="0"/>
              </a:rPr>
              <a:t>3: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50" name="AutoShape 25"/>
          <p:cNvSpPr>
            <a:spLocks/>
          </p:cNvSpPr>
          <p:nvPr/>
        </p:nvSpPr>
        <p:spPr bwMode="auto">
          <a:xfrm>
            <a:off x="4211960" y="908720"/>
            <a:ext cx="3672408" cy="115212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sz="1800" dirty="0" smtClean="0">
                <a:latin typeface="Comic Sans MS" panose="030F0702030302020204" pitchFamily="66" charset="0"/>
              </a:rPr>
              <a:t>5:</a:t>
            </a:r>
            <a:endParaRPr lang="en-US" sz="1800" dirty="0"/>
          </a:p>
        </p:txBody>
      </p:sp>
      <p:sp>
        <p:nvSpPr>
          <p:cNvPr id="51" name="AutoShape 25"/>
          <p:cNvSpPr>
            <a:spLocks/>
          </p:cNvSpPr>
          <p:nvPr/>
        </p:nvSpPr>
        <p:spPr bwMode="auto">
          <a:xfrm>
            <a:off x="142032" y="3861048"/>
            <a:ext cx="2125712" cy="57606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sz="1800" dirty="0" smtClean="0">
                <a:latin typeface="Comic Sans MS" panose="030F0702030302020204" pitchFamily="66" charset="0"/>
              </a:rPr>
              <a:t>2: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52" name="AutoShape 25"/>
          <p:cNvSpPr>
            <a:spLocks/>
          </p:cNvSpPr>
          <p:nvPr/>
        </p:nvSpPr>
        <p:spPr bwMode="auto">
          <a:xfrm>
            <a:off x="1861840" y="4509120"/>
            <a:ext cx="2125712" cy="93610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sz="1800" dirty="0" smtClean="0">
                <a:latin typeface="Comic Sans MS" panose="030F0702030302020204" pitchFamily="66" charset="0"/>
              </a:rPr>
              <a:t>1: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53" name="AutoShape 25"/>
          <p:cNvSpPr>
            <a:spLocks/>
          </p:cNvSpPr>
          <p:nvPr/>
        </p:nvSpPr>
        <p:spPr bwMode="auto">
          <a:xfrm>
            <a:off x="7236296" y="4714545"/>
            <a:ext cx="1907704" cy="90248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sz="1800" dirty="0" smtClean="0">
                <a:latin typeface="Comic Sans MS" panose="030F0702030302020204" pitchFamily="66" charset="0"/>
              </a:rPr>
              <a:t>4:</a:t>
            </a:r>
            <a:endParaRPr lang="en-US" sz="1800" dirty="0"/>
          </a:p>
        </p:txBody>
      </p:sp>
      <p:sp>
        <p:nvSpPr>
          <p:cNvPr id="54" name="AutoShape 25"/>
          <p:cNvSpPr>
            <a:spLocks/>
          </p:cNvSpPr>
          <p:nvPr/>
        </p:nvSpPr>
        <p:spPr bwMode="auto">
          <a:xfrm>
            <a:off x="7236295" y="355626"/>
            <a:ext cx="1891035" cy="55309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sz="1800" dirty="0" smtClean="0">
                <a:latin typeface="Comic Sans MS" panose="030F0702030302020204" pitchFamily="66" charset="0"/>
              </a:rPr>
              <a:t>6:</a:t>
            </a:r>
            <a:endParaRPr lang="en-US" sz="1800" dirty="0"/>
          </a:p>
        </p:txBody>
      </p:sp>
      <p:sp>
        <p:nvSpPr>
          <p:cNvPr id="55" name="AutoShape 1"/>
          <p:cNvSpPr>
            <a:spLocks/>
          </p:cNvSpPr>
          <p:nvPr/>
        </p:nvSpPr>
        <p:spPr bwMode="auto">
          <a:xfrm>
            <a:off x="107504" y="476672"/>
            <a:ext cx="1944216" cy="30062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River cross section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3497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AutoShape 1"/>
          <p:cNvSpPr>
            <a:spLocks/>
          </p:cNvSpPr>
          <p:nvPr/>
        </p:nvSpPr>
        <p:spPr bwMode="auto">
          <a:xfrm>
            <a:off x="232197" y="-1251520"/>
            <a:ext cx="9432925" cy="317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b="1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MEANDERS</a:t>
            </a:r>
            <a:endParaRPr lang="en-US" dirty="0"/>
          </a:p>
        </p:txBody>
      </p:sp>
      <p:pic>
        <p:nvPicPr>
          <p:cNvPr id="102402" name="Picture 2" descr="Screen Shot 2013-12-08 at 22.33.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2" y="404664"/>
            <a:ext cx="7950928" cy="618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02406" name="AutoShape 6"/>
          <p:cNvSpPr>
            <a:spLocks/>
          </p:cNvSpPr>
          <p:nvPr/>
        </p:nvSpPr>
        <p:spPr bwMode="auto">
          <a:xfrm>
            <a:off x="107504" y="44624"/>
            <a:ext cx="8928992" cy="57606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defTabSz="914400"/>
            <a:r>
              <a:rPr lang="en-US" sz="1800" b="1" dirty="0" smtClean="0">
                <a:latin typeface="Comic Sans MS" charset="0"/>
                <a:cs typeface="Comic Sans MS" charset="0"/>
                <a:sym typeface="Comic Sans MS" charset="0"/>
              </a:rPr>
              <a:t>Task 1: </a:t>
            </a:r>
            <a:r>
              <a:rPr lang="en-US" sz="1800" dirty="0" smtClean="0">
                <a:latin typeface="Comic Sans MS" charset="0"/>
                <a:cs typeface="Comic Sans MS" charset="0"/>
                <a:sym typeface="Comic Sans MS" charset="0"/>
              </a:rPr>
              <a:t>Circle what process (erosion or deposition) is happening at the outside and inside of a river bend.  </a:t>
            </a:r>
            <a:r>
              <a:rPr lang="en-US" sz="1800" b="1" dirty="0" smtClean="0">
                <a:latin typeface="Comic Sans MS" charset="0"/>
                <a:cs typeface="Comic Sans MS" charset="0"/>
                <a:sym typeface="Comic Sans MS" charset="0"/>
              </a:rPr>
              <a:t>Task 2: </a:t>
            </a:r>
            <a:r>
              <a:rPr lang="en-US" sz="1800" dirty="0" smtClean="0">
                <a:latin typeface="Comic Sans MS" charset="0"/>
                <a:cs typeface="Comic Sans MS" charset="0"/>
                <a:sym typeface="Comic Sans MS" charset="0"/>
              </a:rPr>
              <a:t>What river features are shown at location 1 and 2. </a:t>
            </a:r>
            <a:endParaRPr lang="en-US" sz="1800" dirty="0">
              <a:latin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>
            <a:off x="35496" y="-1177875"/>
            <a:ext cx="9108504" cy="10064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/>
            <a:r>
              <a:rPr lang="en-US" sz="1800" dirty="0">
                <a:latin typeface="Comic Sans MS" charset="0"/>
                <a:cs typeface="Comic Sans MS" charset="0"/>
                <a:sym typeface="Comic Sans MS" charset="0"/>
              </a:rPr>
              <a:t>Task: Sort out and annotate the 4 stages of a river meander. </a:t>
            </a:r>
          </a:p>
        </p:txBody>
      </p:sp>
      <p:sp>
        <p:nvSpPr>
          <p:cNvPr id="14" name="AutoShape 1"/>
          <p:cNvSpPr>
            <a:spLocks/>
          </p:cNvSpPr>
          <p:nvPr/>
        </p:nvSpPr>
        <p:spPr bwMode="auto">
          <a:xfrm rot="16200000">
            <a:off x="2513223" y="2810383"/>
            <a:ext cx="517154" cy="158417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e</a:t>
            </a: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rosion or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d</a:t>
            </a: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eposition ?</a:t>
            </a:r>
            <a:endParaRPr lang="en-US" sz="18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843808" y="1124744"/>
            <a:ext cx="21704" cy="216024"/>
          </a:xfrm>
          <a:prstGeom prst="straightConnector1">
            <a:avLst/>
          </a:prstGeom>
          <a:ln>
            <a:headEnd type="none" w="med" len="med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2771800" y="2852936"/>
            <a:ext cx="72008" cy="504056"/>
          </a:xfrm>
          <a:prstGeom prst="straightConnector1">
            <a:avLst/>
          </a:prstGeom>
          <a:ln>
            <a:headEnd type="none" w="med" len="med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5076056" y="4293096"/>
            <a:ext cx="0" cy="504056"/>
          </a:xfrm>
          <a:prstGeom prst="straightConnector1">
            <a:avLst/>
          </a:prstGeom>
          <a:ln>
            <a:headEnd type="none" w="med" len="med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AutoShape 1"/>
          <p:cNvSpPr>
            <a:spLocks/>
          </p:cNvSpPr>
          <p:nvPr/>
        </p:nvSpPr>
        <p:spPr bwMode="auto">
          <a:xfrm rot="10800000">
            <a:off x="4846934" y="2852936"/>
            <a:ext cx="517154" cy="158417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e</a:t>
            </a: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rosion or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d</a:t>
            </a: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eposition ?</a:t>
            </a:r>
            <a:endParaRPr lang="en-US" sz="18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4788024" y="6237312"/>
            <a:ext cx="432048" cy="216024"/>
          </a:xfrm>
          <a:prstGeom prst="straightConnector1">
            <a:avLst/>
          </a:prstGeom>
          <a:ln>
            <a:headEnd type="none" w="med" len="med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utoShape 1"/>
          <p:cNvSpPr>
            <a:spLocks/>
          </p:cNvSpPr>
          <p:nvPr/>
        </p:nvSpPr>
        <p:spPr bwMode="auto">
          <a:xfrm>
            <a:off x="4860032" y="6381328"/>
            <a:ext cx="2520280" cy="43204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e</a:t>
            </a: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rosion or deposition ?</a:t>
            </a:r>
            <a:endParaRPr lang="en-US" sz="18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 flipV="1">
            <a:off x="7308304" y="2204864"/>
            <a:ext cx="576064" cy="1224136"/>
          </a:xfrm>
          <a:prstGeom prst="straightConnector1">
            <a:avLst/>
          </a:prstGeom>
          <a:ln>
            <a:headEnd type="none" w="med" len="med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AutoShape 1"/>
          <p:cNvSpPr>
            <a:spLocks/>
          </p:cNvSpPr>
          <p:nvPr/>
        </p:nvSpPr>
        <p:spPr bwMode="auto">
          <a:xfrm>
            <a:off x="6588224" y="3068960"/>
            <a:ext cx="2483768" cy="43204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e</a:t>
            </a: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rosion or deposition ?</a:t>
            </a:r>
            <a:endParaRPr lang="en-US" sz="18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3995936" y="828328"/>
            <a:ext cx="3384376" cy="80392"/>
          </a:xfrm>
          <a:prstGeom prst="straightConnector1">
            <a:avLst/>
          </a:prstGeom>
          <a:ln>
            <a:headEnd type="none" w="med" len="med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AutoShape 1"/>
          <p:cNvSpPr>
            <a:spLocks/>
          </p:cNvSpPr>
          <p:nvPr/>
        </p:nvSpPr>
        <p:spPr bwMode="auto">
          <a:xfrm>
            <a:off x="2987824" y="1340768"/>
            <a:ext cx="360040" cy="288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1.</a:t>
            </a:r>
            <a:endParaRPr lang="en-US" sz="1600" dirty="0"/>
          </a:p>
        </p:txBody>
      </p:sp>
      <p:sp>
        <p:nvSpPr>
          <p:cNvPr id="40" name="AutoShape 1"/>
          <p:cNvSpPr>
            <a:spLocks/>
          </p:cNvSpPr>
          <p:nvPr/>
        </p:nvSpPr>
        <p:spPr bwMode="auto">
          <a:xfrm>
            <a:off x="2627784" y="2348880"/>
            <a:ext cx="360040" cy="288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2</a:t>
            </a: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.</a:t>
            </a:r>
            <a:endParaRPr lang="en-US" sz="1600" dirty="0"/>
          </a:p>
        </p:txBody>
      </p:sp>
      <p:sp>
        <p:nvSpPr>
          <p:cNvPr id="41" name="AutoShape 1"/>
          <p:cNvSpPr>
            <a:spLocks/>
          </p:cNvSpPr>
          <p:nvPr/>
        </p:nvSpPr>
        <p:spPr bwMode="auto">
          <a:xfrm>
            <a:off x="5004048" y="5949280"/>
            <a:ext cx="360040" cy="288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1.</a:t>
            </a:r>
            <a:endParaRPr lang="en-US" sz="1600" dirty="0"/>
          </a:p>
        </p:txBody>
      </p:sp>
      <p:sp>
        <p:nvSpPr>
          <p:cNvPr id="42" name="AutoShape 1"/>
          <p:cNvSpPr>
            <a:spLocks/>
          </p:cNvSpPr>
          <p:nvPr/>
        </p:nvSpPr>
        <p:spPr bwMode="auto">
          <a:xfrm>
            <a:off x="4932040" y="4941168"/>
            <a:ext cx="360040" cy="288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2</a:t>
            </a: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.</a:t>
            </a:r>
            <a:endParaRPr lang="en-US" sz="1600" dirty="0"/>
          </a:p>
        </p:txBody>
      </p:sp>
      <p:sp>
        <p:nvSpPr>
          <p:cNvPr id="43" name="AutoShape 1"/>
          <p:cNvSpPr>
            <a:spLocks/>
          </p:cNvSpPr>
          <p:nvPr/>
        </p:nvSpPr>
        <p:spPr bwMode="auto">
          <a:xfrm>
            <a:off x="7308304" y="980728"/>
            <a:ext cx="360040" cy="288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1.</a:t>
            </a:r>
            <a:endParaRPr lang="en-US" sz="1600" dirty="0"/>
          </a:p>
        </p:txBody>
      </p:sp>
      <p:sp>
        <p:nvSpPr>
          <p:cNvPr id="44" name="AutoShape 1"/>
          <p:cNvSpPr>
            <a:spLocks/>
          </p:cNvSpPr>
          <p:nvPr/>
        </p:nvSpPr>
        <p:spPr bwMode="auto">
          <a:xfrm>
            <a:off x="7452320" y="1916832"/>
            <a:ext cx="360040" cy="288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2</a:t>
            </a: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.</a:t>
            </a:r>
            <a:endParaRPr lang="en-US" sz="1600" dirty="0"/>
          </a:p>
        </p:txBody>
      </p:sp>
      <p:sp>
        <p:nvSpPr>
          <p:cNvPr id="13" name="AutoShape 1"/>
          <p:cNvSpPr>
            <a:spLocks/>
          </p:cNvSpPr>
          <p:nvPr/>
        </p:nvSpPr>
        <p:spPr bwMode="auto">
          <a:xfrm>
            <a:off x="1691680" y="692696"/>
            <a:ext cx="2592288" cy="43204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e</a:t>
            </a: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rosion or deposition ?</a:t>
            </a:r>
            <a:endParaRPr lang="en-US" sz="1800" dirty="0"/>
          </a:p>
        </p:txBody>
      </p:sp>
      <p:sp>
        <p:nvSpPr>
          <p:cNvPr id="45" name="AutoShape 1"/>
          <p:cNvSpPr>
            <a:spLocks/>
          </p:cNvSpPr>
          <p:nvPr/>
        </p:nvSpPr>
        <p:spPr bwMode="auto">
          <a:xfrm>
            <a:off x="35496" y="4797152"/>
            <a:ext cx="3672408" cy="122413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t"/>
          <a:lstStyle/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b="1" u="sng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Key</a:t>
            </a: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1:	River beach or river cliff ?</a:t>
            </a: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endParaRPr lang="en-US" sz="1800" dirty="0" smtClean="0">
              <a:solidFill>
                <a:srgbClr val="292934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2:	</a:t>
            </a:r>
            <a:r>
              <a:rPr lang="en-US" sz="18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River beach or river </a:t>
            </a: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cliff ?</a:t>
            </a:r>
            <a:endParaRPr lang="en-US" sz="1800" dirty="0">
              <a:solidFill>
                <a:srgbClr val="292934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endParaRPr lang="en-US" sz="1800" dirty="0"/>
          </a:p>
        </p:txBody>
      </p:sp>
      <p:sp>
        <p:nvSpPr>
          <p:cNvPr id="50" name="AutoShape 1"/>
          <p:cNvSpPr>
            <a:spLocks/>
          </p:cNvSpPr>
          <p:nvPr/>
        </p:nvSpPr>
        <p:spPr bwMode="auto">
          <a:xfrm>
            <a:off x="899592" y="1196752"/>
            <a:ext cx="1296144" cy="5040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31750">
            <a:prstDash val="dash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outside of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river bend</a:t>
            </a:r>
            <a:endParaRPr lang="en-US" sz="1600" dirty="0"/>
          </a:p>
        </p:txBody>
      </p:sp>
      <p:sp>
        <p:nvSpPr>
          <p:cNvPr id="51" name="AutoShape 1"/>
          <p:cNvSpPr>
            <a:spLocks/>
          </p:cNvSpPr>
          <p:nvPr/>
        </p:nvSpPr>
        <p:spPr bwMode="auto">
          <a:xfrm>
            <a:off x="2123728" y="4077072"/>
            <a:ext cx="1296144" cy="5040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31750">
            <a:prstDash val="dash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inside of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river bend</a:t>
            </a:r>
            <a:endParaRPr lang="en-US" sz="1600" dirty="0"/>
          </a:p>
        </p:txBody>
      </p:sp>
      <p:sp>
        <p:nvSpPr>
          <p:cNvPr id="53" name="AutoShape 1"/>
          <p:cNvSpPr>
            <a:spLocks/>
          </p:cNvSpPr>
          <p:nvPr/>
        </p:nvSpPr>
        <p:spPr bwMode="auto">
          <a:xfrm>
            <a:off x="6156176" y="5805264"/>
            <a:ext cx="1296144" cy="5040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31750">
            <a:prstDash val="dash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outside of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river bend</a:t>
            </a:r>
            <a:endParaRPr lang="en-US" sz="1600" dirty="0"/>
          </a:p>
        </p:txBody>
      </p:sp>
      <p:sp>
        <p:nvSpPr>
          <p:cNvPr id="54" name="AutoShape 1"/>
          <p:cNvSpPr>
            <a:spLocks/>
          </p:cNvSpPr>
          <p:nvPr/>
        </p:nvSpPr>
        <p:spPr bwMode="auto">
          <a:xfrm>
            <a:off x="7812360" y="2276872"/>
            <a:ext cx="1296144" cy="5040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31750">
            <a:prstDash val="dash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inside of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river bend</a:t>
            </a:r>
            <a:endParaRPr lang="en-US" sz="1600" dirty="0"/>
          </a:p>
        </p:txBody>
      </p:sp>
      <p:sp>
        <p:nvSpPr>
          <p:cNvPr id="56" name="AutoShape 1"/>
          <p:cNvSpPr>
            <a:spLocks/>
          </p:cNvSpPr>
          <p:nvPr/>
        </p:nvSpPr>
        <p:spPr bwMode="auto">
          <a:xfrm>
            <a:off x="4427984" y="2276872"/>
            <a:ext cx="1296144" cy="5040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31750">
            <a:prstDash val="dash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inside of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river bend</a:t>
            </a:r>
            <a:endParaRPr lang="en-US" sz="1600" dirty="0"/>
          </a:p>
        </p:txBody>
      </p:sp>
      <p:sp>
        <p:nvSpPr>
          <p:cNvPr id="57" name="AutoShape 1"/>
          <p:cNvSpPr>
            <a:spLocks/>
          </p:cNvSpPr>
          <p:nvPr/>
        </p:nvSpPr>
        <p:spPr bwMode="auto">
          <a:xfrm>
            <a:off x="35496" y="6093296"/>
            <a:ext cx="3672408" cy="72008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b="1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BIRD’S-EYE VIEW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b="1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OF A RIVER</a:t>
            </a:r>
          </a:p>
        </p:txBody>
      </p:sp>
      <p:sp>
        <p:nvSpPr>
          <p:cNvPr id="58" name="AutoShape 1"/>
          <p:cNvSpPr>
            <a:spLocks/>
          </p:cNvSpPr>
          <p:nvPr/>
        </p:nvSpPr>
        <p:spPr bwMode="auto">
          <a:xfrm>
            <a:off x="7812360" y="692696"/>
            <a:ext cx="1296144" cy="5040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31750">
            <a:prstDash val="dash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outside of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river bend</a:t>
            </a:r>
            <a:endParaRPr lang="en-US" sz="1600" dirty="0"/>
          </a:p>
        </p:txBody>
      </p:sp>
      <p:sp>
        <p:nvSpPr>
          <p:cNvPr id="59" name="Oval 58"/>
          <p:cNvSpPr/>
          <p:nvPr/>
        </p:nvSpPr>
        <p:spPr bwMode="auto">
          <a:xfrm>
            <a:off x="1619672" y="692696"/>
            <a:ext cx="1096227" cy="504056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1835696" y="3573016"/>
            <a:ext cx="1872208" cy="432048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716016" y="6309320"/>
            <a:ext cx="1096227" cy="504056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 rot="5400000">
            <a:off x="4518248" y="3474822"/>
            <a:ext cx="1547664" cy="432048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7596336" y="3068960"/>
            <a:ext cx="1547664" cy="432048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18" tIns="45718" rIns="45718" bIns="45718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64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AutoShape 1"/>
          <p:cNvSpPr>
            <a:spLocks/>
          </p:cNvSpPr>
          <p:nvPr/>
        </p:nvSpPr>
        <p:spPr bwMode="auto">
          <a:xfrm>
            <a:off x="232197" y="-1251520"/>
            <a:ext cx="9432925" cy="317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b="1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MEANDERS</a:t>
            </a:r>
            <a:endParaRPr lang="en-US" dirty="0"/>
          </a:p>
        </p:txBody>
      </p:sp>
      <p:pic>
        <p:nvPicPr>
          <p:cNvPr id="102402" name="Picture 2" descr="Screen Shot 2013-12-08 at 22.33.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2" y="404664"/>
            <a:ext cx="7950928" cy="618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02406" name="AutoShape 6"/>
          <p:cNvSpPr>
            <a:spLocks/>
          </p:cNvSpPr>
          <p:nvPr/>
        </p:nvSpPr>
        <p:spPr bwMode="auto">
          <a:xfrm>
            <a:off x="107504" y="44624"/>
            <a:ext cx="8928992" cy="57606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defTabSz="914400"/>
            <a:r>
              <a:rPr lang="en-US" sz="1800" b="1" dirty="0" smtClean="0">
                <a:latin typeface="Comic Sans MS" charset="0"/>
                <a:cs typeface="Comic Sans MS" charset="0"/>
                <a:sym typeface="Comic Sans MS" charset="0"/>
              </a:rPr>
              <a:t>Task 1: </a:t>
            </a:r>
            <a:r>
              <a:rPr lang="en-US" sz="1800" dirty="0" smtClean="0">
                <a:latin typeface="Comic Sans MS" charset="0"/>
                <a:cs typeface="Comic Sans MS" charset="0"/>
                <a:sym typeface="Comic Sans MS" charset="0"/>
              </a:rPr>
              <a:t>Circle what process (erosion or deposition) is happening at the outside and inside of a river bend.  </a:t>
            </a:r>
            <a:r>
              <a:rPr lang="en-US" sz="1800" b="1" dirty="0" smtClean="0">
                <a:latin typeface="Comic Sans MS" charset="0"/>
                <a:cs typeface="Comic Sans MS" charset="0"/>
                <a:sym typeface="Comic Sans MS" charset="0"/>
              </a:rPr>
              <a:t>Task 2: </a:t>
            </a:r>
            <a:r>
              <a:rPr lang="en-US" sz="1800" dirty="0" smtClean="0">
                <a:latin typeface="Comic Sans MS" charset="0"/>
                <a:cs typeface="Comic Sans MS" charset="0"/>
                <a:sym typeface="Comic Sans MS" charset="0"/>
              </a:rPr>
              <a:t>What river features are shown at location 1 and 2. </a:t>
            </a:r>
            <a:endParaRPr lang="en-US" sz="1800" dirty="0">
              <a:latin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>
            <a:off x="35496" y="-1177875"/>
            <a:ext cx="9108504" cy="10064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/>
            <a:r>
              <a:rPr lang="en-US" sz="1800" dirty="0">
                <a:latin typeface="Comic Sans MS" charset="0"/>
                <a:cs typeface="Comic Sans MS" charset="0"/>
                <a:sym typeface="Comic Sans MS" charset="0"/>
              </a:rPr>
              <a:t>Task: Sort out and annotate the 4 stages of a river meander. </a:t>
            </a:r>
          </a:p>
        </p:txBody>
      </p:sp>
      <p:sp>
        <p:nvSpPr>
          <p:cNvPr id="14" name="AutoShape 1"/>
          <p:cNvSpPr>
            <a:spLocks/>
          </p:cNvSpPr>
          <p:nvPr/>
        </p:nvSpPr>
        <p:spPr bwMode="auto">
          <a:xfrm rot="16200000">
            <a:off x="2513223" y="2810383"/>
            <a:ext cx="517154" cy="158417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e</a:t>
            </a: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rosion or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d</a:t>
            </a: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eposition ?</a:t>
            </a:r>
            <a:endParaRPr lang="en-US" sz="18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843808" y="1124744"/>
            <a:ext cx="21704" cy="216024"/>
          </a:xfrm>
          <a:prstGeom prst="straightConnector1">
            <a:avLst/>
          </a:prstGeom>
          <a:ln>
            <a:headEnd type="none" w="med" len="med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2771800" y="2852936"/>
            <a:ext cx="72008" cy="504056"/>
          </a:xfrm>
          <a:prstGeom prst="straightConnector1">
            <a:avLst/>
          </a:prstGeom>
          <a:ln>
            <a:headEnd type="none" w="med" len="med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5076056" y="4293096"/>
            <a:ext cx="0" cy="504056"/>
          </a:xfrm>
          <a:prstGeom prst="straightConnector1">
            <a:avLst/>
          </a:prstGeom>
          <a:ln>
            <a:headEnd type="none" w="med" len="med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AutoShape 1"/>
          <p:cNvSpPr>
            <a:spLocks/>
          </p:cNvSpPr>
          <p:nvPr/>
        </p:nvSpPr>
        <p:spPr bwMode="auto">
          <a:xfrm rot="10800000">
            <a:off x="4846934" y="2852936"/>
            <a:ext cx="517154" cy="158417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e</a:t>
            </a: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rosion or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d</a:t>
            </a: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eposition ?</a:t>
            </a:r>
            <a:endParaRPr lang="en-US" sz="18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4788024" y="6237312"/>
            <a:ext cx="432048" cy="216024"/>
          </a:xfrm>
          <a:prstGeom prst="straightConnector1">
            <a:avLst/>
          </a:prstGeom>
          <a:ln>
            <a:headEnd type="none" w="med" len="med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utoShape 1"/>
          <p:cNvSpPr>
            <a:spLocks/>
          </p:cNvSpPr>
          <p:nvPr/>
        </p:nvSpPr>
        <p:spPr bwMode="auto">
          <a:xfrm>
            <a:off x="4860032" y="6381328"/>
            <a:ext cx="2520280" cy="43204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e</a:t>
            </a: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rosion or deposition ?</a:t>
            </a:r>
            <a:endParaRPr lang="en-US" sz="18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 flipV="1">
            <a:off x="7308304" y="2204864"/>
            <a:ext cx="576064" cy="1224136"/>
          </a:xfrm>
          <a:prstGeom prst="straightConnector1">
            <a:avLst/>
          </a:prstGeom>
          <a:ln>
            <a:headEnd type="none" w="med" len="med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AutoShape 1"/>
          <p:cNvSpPr>
            <a:spLocks/>
          </p:cNvSpPr>
          <p:nvPr/>
        </p:nvSpPr>
        <p:spPr bwMode="auto">
          <a:xfrm>
            <a:off x="6588224" y="3068960"/>
            <a:ext cx="2483768" cy="43204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e</a:t>
            </a: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rosion or deposition ?</a:t>
            </a:r>
            <a:endParaRPr lang="en-US" sz="18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3995936" y="828328"/>
            <a:ext cx="3384376" cy="80392"/>
          </a:xfrm>
          <a:prstGeom prst="straightConnector1">
            <a:avLst/>
          </a:prstGeom>
          <a:ln>
            <a:headEnd type="none" w="med" len="med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AutoShape 1"/>
          <p:cNvSpPr>
            <a:spLocks/>
          </p:cNvSpPr>
          <p:nvPr/>
        </p:nvSpPr>
        <p:spPr bwMode="auto">
          <a:xfrm>
            <a:off x="2987824" y="1340768"/>
            <a:ext cx="360040" cy="288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1.</a:t>
            </a:r>
            <a:endParaRPr lang="en-US" sz="1600" dirty="0"/>
          </a:p>
        </p:txBody>
      </p:sp>
      <p:sp>
        <p:nvSpPr>
          <p:cNvPr id="40" name="AutoShape 1"/>
          <p:cNvSpPr>
            <a:spLocks/>
          </p:cNvSpPr>
          <p:nvPr/>
        </p:nvSpPr>
        <p:spPr bwMode="auto">
          <a:xfrm>
            <a:off x="2627784" y="2348880"/>
            <a:ext cx="360040" cy="288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2</a:t>
            </a: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.</a:t>
            </a:r>
            <a:endParaRPr lang="en-US" sz="1600" dirty="0"/>
          </a:p>
        </p:txBody>
      </p:sp>
      <p:sp>
        <p:nvSpPr>
          <p:cNvPr id="41" name="AutoShape 1"/>
          <p:cNvSpPr>
            <a:spLocks/>
          </p:cNvSpPr>
          <p:nvPr/>
        </p:nvSpPr>
        <p:spPr bwMode="auto">
          <a:xfrm>
            <a:off x="5004048" y="5949280"/>
            <a:ext cx="360040" cy="288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1.</a:t>
            </a:r>
            <a:endParaRPr lang="en-US" sz="1600" dirty="0"/>
          </a:p>
        </p:txBody>
      </p:sp>
      <p:sp>
        <p:nvSpPr>
          <p:cNvPr id="42" name="AutoShape 1"/>
          <p:cNvSpPr>
            <a:spLocks/>
          </p:cNvSpPr>
          <p:nvPr/>
        </p:nvSpPr>
        <p:spPr bwMode="auto">
          <a:xfrm>
            <a:off x="4932040" y="4941168"/>
            <a:ext cx="360040" cy="288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2</a:t>
            </a: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.</a:t>
            </a:r>
            <a:endParaRPr lang="en-US" sz="1600" dirty="0"/>
          </a:p>
        </p:txBody>
      </p:sp>
      <p:sp>
        <p:nvSpPr>
          <p:cNvPr id="43" name="AutoShape 1"/>
          <p:cNvSpPr>
            <a:spLocks/>
          </p:cNvSpPr>
          <p:nvPr/>
        </p:nvSpPr>
        <p:spPr bwMode="auto">
          <a:xfrm>
            <a:off x="7308304" y="980728"/>
            <a:ext cx="360040" cy="288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1.</a:t>
            </a:r>
            <a:endParaRPr lang="en-US" sz="1600" dirty="0"/>
          </a:p>
        </p:txBody>
      </p:sp>
      <p:sp>
        <p:nvSpPr>
          <p:cNvPr id="44" name="AutoShape 1"/>
          <p:cNvSpPr>
            <a:spLocks/>
          </p:cNvSpPr>
          <p:nvPr/>
        </p:nvSpPr>
        <p:spPr bwMode="auto">
          <a:xfrm>
            <a:off x="7452320" y="1916832"/>
            <a:ext cx="360040" cy="288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2</a:t>
            </a: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.</a:t>
            </a:r>
            <a:endParaRPr lang="en-US" sz="1600" dirty="0"/>
          </a:p>
        </p:txBody>
      </p:sp>
      <p:sp>
        <p:nvSpPr>
          <p:cNvPr id="13" name="AutoShape 1"/>
          <p:cNvSpPr>
            <a:spLocks/>
          </p:cNvSpPr>
          <p:nvPr/>
        </p:nvSpPr>
        <p:spPr bwMode="auto">
          <a:xfrm>
            <a:off x="1691680" y="692696"/>
            <a:ext cx="2592288" cy="43204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e</a:t>
            </a: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rosion or deposition ?</a:t>
            </a:r>
            <a:endParaRPr lang="en-US" sz="1800" dirty="0"/>
          </a:p>
        </p:txBody>
      </p:sp>
      <p:sp>
        <p:nvSpPr>
          <p:cNvPr id="45" name="AutoShape 1"/>
          <p:cNvSpPr>
            <a:spLocks/>
          </p:cNvSpPr>
          <p:nvPr/>
        </p:nvSpPr>
        <p:spPr bwMode="auto">
          <a:xfrm>
            <a:off x="35496" y="4797152"/>
            <a:ext cx="3672408" cy="122413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t"/>
          <a:lstStyle/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b="1" u="sng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Key</a:t>
            </a: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1:	River beach or river cliff ?</a:t>
            </a: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endParaRPr lang="en-US" sz="1800" dirty="0" smtClean="0">
              <a:solidFill>
                <a:srgbClr val="292934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2:	</a:t>
            </a:r>
            <a:r>
              <a:rPr lang="en-US" sz="1800" dirty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River beach or river </a:t>
            </a:r>
            <a:r>
              <a:rPr lang="en-US" sz="18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cliff ?</a:t>
            </a:r>
            <a:endParaRPr lang="en-US" sz="1800" dirty="0">
              <a:solidFill>
                <a:srgbClr val="292934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endParaRPr lang="en-US" sz="1800" dirty="0"/>
          </a:p>
        </p:txBody>
      </p:sp>
      <p:sp>
        <p:nvSpPr>
          <p:cNvPr id="50" name="AutoShape 1"/>
          <p:cNvSpPr>
            <a:spLocks/>
          </p:cNvSpPr>
          <p:nvPr/>
        </p:nvSpPr>
        <p:spPr bwMode="auto">
          <a:xfrm>
            <a:off x="899592" y="1196752"/>
            <a:ext cx="1296144" cy="5040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31750">
            <a:prstDash val="dash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outside of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river bend</a:t>
            </a:r>
            <a:endParaRPr lang="en-US" sz="1600" dirty="0"/>
          </a:p>
        </p:txBody>
      </p:sp>
      <p:sp>
        <p:nvSpPr>
          <p:cNvPr id="51" name="AutoShape 1"/>
          <p:cNvSpPr>
            <a:spLocks/>
          </p:cNvSpPr>
          <p:nvPr/>
        </p:nvSpPr>
        <p:spPr bwMode="auto">
          <a:xfrm>
            <a:off x="2123728" y="4077072"/>
            <a:ext cx="1296144" cy="5040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31750">
            <a:prstDash val="dash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inside of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river bend</a:t>
            </a:r>
            <a:endParaRPr lang="en-US" sz="1600" dirty="0"/>
          </a:p>
        </p:txBody>
      </p:sp>
      <p:sp>
        <p:nvSpPr>
          <p:cNvPr id="53" name="AutoShape 1"/>
          <p:cNvSpPr>
            <a:spLocks/>
          </p:cNvSpPr>
          <p:nvPr/>
        </p:nvSpPr>
        <p:spPr bwMode="auto">
          <a:xfrm>
            <a:off x="6156176" y="5805264"/>
            <a:ext cx="1296144" cy="5040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31750">
            <a:prstDash val="dash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outside of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river bend</a:t>
            </a:r>
            <a:endParaRPr lang="en-US" sz="1600" dirty="0"/>
          </a:p>
        </p:txBody>
      </p:sp>
      <p:sp>
        <p:nvSpPr>
          <p:cNvPr id="54" name="AutoShape 1"/>
          <p:cNvSpPr>
            <a:spLocks/>
          </p:cNvSpPr>
          <p:nvPr/>
        </p:nvSpPr>
        <p:spPr bwMode="auto">
          <a:xfrm>
            <a:off x="7812360" y="2276872"/>
            <a:ext cx="1296144" cy="5040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31750">
            <a:prstDash val="dash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inside of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river bend</a:t>
            </a:r>
            <a:endParaRPr lang="en-US" sz="1600" dirty="0"/>
          </a:p>
        </p:txBody>
      </p:sp>
      <p:sp>
        <p:nvSpPr>
          <p:cNvPr id="56" name="AutoShape 1"/>
          <p:cNvSpPr>
            <a:spLocks/>
          </p:cNvSpPr>
          <p:nvPr/>
        </p:nvSpPr>
        <p:spPr bwMode="auto">
          <a:xfrm>
            <a:off x="4427984" y="2276872"/>
            <a:ext cx="1296144" cy="5040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31750">
            <a:prstDash val="dash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inside of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river bend</a:t>
            </a:r>
            <a:endParaRPr lang="en-US" sz="1600" dirty="0"/>
          </a:p>
        </p:txBody>
      </p:sp>
      <p:sp>
        <p:nvSpPr>
          <p:cNvPr id="57" name="AutoShape 1"/>
          <p:cNvSpPr>
            <a:spLocks/>
          </p:cNvSpPr>
          <p:nvPr/>
        </p:nvSpPr>
        <p:spPr bwMode="auto">
          <a:xfrm>
            <a:off x="35496" y="6093296"/>
            <a:ext cx="3672408" cy="72008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b="1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BIRD’S-EYE VIEW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b="1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OF A RIVER</a:t>
            </a:r>
          </a:p>
        </p:txBody>
      </p:sp>
      <p:sp>
        <p:nvSpPr>
          <p:cNvPr id="58" name="AutoShape 1"/>
          <p:cNvSpPr>
            <a:spLocks/>
          </p:cNvSpPr>
          <p:nvPr/>
        </p:nvSpPr>
        <p:spPr bwMode="auto">
          <a:xfrm>
            <a:off x="7812360" y="692696"/>
            <a:ext cx="1296144" cy="5040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 w="31750">
            <a:prstDash val="dash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outside of </a:t>
            </a:r>
          </a:p>
          <a:p>
            <a:pPr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pPr>
            <a:r>
              <a:rPr lang="en-US" sz="1600" dirty="0" smtClean="0">
                <a:solidFill>
                  <a:srgbClr val="292934"/>
                </a:solidFill>
                <a:latin typeface="Comic Sans MS" charset="0"/>
                <a:cs typeface="Comic Sans MS" charset="0"/>
                <a:sym typeface="Comic Sans MS" charset="0"/>
              </a:rPr>
              <a:t>river bend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4194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18" tIns="45718" rIns="45718" bIns="45718" numCol="1" anchor="t" anchorCtr="0" compatLnSpc="1">
        <a:prstTxWarp prst="textNoShape">
          <a:avLst/>
        </a:prstTxWarp>
      </a:bodyPr>
      <a:lstStyle>
        <a:defPPr marL="45720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18" tIns="45718" rIns="45718" bIns="45718" numCol="1" anchor="t" anchorCtr="0" compatLnSpc="1">
        <a:prstTxWarp prst="textNoShape">
          <a:avLst/>
        </a:prstTxWarp>
      </a:bodyPr>
      <a:lstStyle>
        <a:defPPr marL="457200" marR="0" indent="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448</Words>
  <Application>Microsoft Office PowerPoint</Application>
  <PresentationFormat>On-screen Show (4:3)</PresentationFormat>
  <Paragraphs>81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Avenir</vt:lpstr>
      <vt:lpstr>Comic Sans MS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Landscapes</dc:title>
  <dc:creator>RElliot</dc:creator>
  <cp:lastModifiedBy>Fiona McCarthy</cp:lastModifiedBy>
  <cp:revision>228</cp:revision>
  <cp:lastPrinted>2016-05-12T10:58:47Z</cp:lastPrinted>
  <dcterms:modified xsi:type="dcterms:W3CDTF">2019-06-26T16:40:05Z</dcterms:modified>
</cp:coreProperties>
</file>