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3E1250-594B-4CBA-93F8-3D43BB8E295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204492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E1250-594B-4CBA-93F8-3D43BB8E295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422384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E1250-594B-4CBA-93F8-3D43BB8E295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359970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3E1250-594B-4CBA-93F8-3D43BB8E295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212590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E1250-594B-4CBA-93F8-3D43BB8E2952}" type="datetimeFigureOut">
              <a:rPr lang="en-GB" smtClean="0"/>
              <a:t>17/06/2020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110854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3E1250-594B-4CBA-93F8-3D43BB8E295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2222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3E1250-594B-4CBA-93F8-3D43BB8E2952}" type="datetimeFigureOut">
              <a:rPr lang="en-GB" smtClean="0"/>
              <a:t>17/06/2020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298150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3E1250-594B-4CBA-93F8-3D43BB8E2952}" type="datetimeFigureOut">
              <a:rPr lang="en-GB" smtClean="0"/>
              <a:t>17/06/2020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47808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E1250-594B-4CBA-93F8-3D43BB8E2952}" type="datetimeFigureOut">
              <a:rPr lang="en-GB" smtClean="0"/>
              <a:t>17/06/2020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28125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E1250-594B-4CBA-93F8-3D43BB8E295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19394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E1250-594B-4CBA-93F8-3D43BB8E2952}" type="datetimeFigureOut">
              <a:rPr lang="en-GB" smtClean="0"/>
              <a:t>17/06/2020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601A22-FD2E-44DC-95DD-FD0CBA28B9B6}" type="slidenum">
              <a:rPr lang="en-GB" smtClean="0"/>
              <a:t>‹#›</a:t>
            </a:fld>
            <a:endParaRPr lang="en-GB"/>
          </a:p>
        </p:txBody>
      </p:sp>
    </p:spTree>
    <p:extLst>
      <p:ext uri="{BB962C8B-B14F-4D97-AF65-F5344CB8AC3E}">
        <p14:creationId xmlns:p14="http://schemas.microsoft.com/office/powerpoint/2010/main" val="110895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E1250-594B-4CBA-93F8-3D43BB8E2952}" type="datetimeFigureOut">
              <a:rPr lang="en-GB" smtClean="0"/>
              <a:t>17/06/2020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01A22-FD2E-44DC-95DD-FD0CBA28B9B6}" type="slidenum">
              <a:rPr lang="en-GB" smtClean="0"/>
              <a:t>‹#›</a:t>
            </a:fld>
            <a:endParaRPr lang="en-GB"/>
          </a:p>
        </p:txBody>
      </p:sp>
    </p:spTree>
    <p:extLst>
      <p:ext uri="{BB962C8B-B14F-4D97-AF65-F5344CB8AC3E}">
        <p14:creationId xmlns:p14="http://schemas.microsoft.com/office/powerpoint/2010/main" val="3903784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iggers clear Bornean fo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04664"/>
            <a:ext cx="9296400" cy="522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908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http://www.saynotopalmoil.com/resources/K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882317" cy="594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095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http://www.saynotopalmoil.com/resources/31352_120144288025558_100000899630215_108145_88756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8961259" cy="594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075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descr="http://www.saynotopalmoil.com/resources/NEW%2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79" y="-6858"/>
            <a:ext cx="9551669" cy="638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865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http://www.saynotopalmoil.com/resources/31352_119791268060860_100000899630215_106773_59499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720507" cy="645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523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88640"/>
            <a:ext cx="2738250" cy="553998"/>
          </a:xfrm>
          <a:prstGeom prst="rect">
            <a:avLst/>
          </a:prstGeom>
          <a:noFill/>
        </p:spPr>
        <p:txBody>
          <a:bodyPr wrap="none" rtlCol="0">
            <a:spAutoFit/>
          </a:bodyPr>
          <a:lstStyle/>
          <a:p>
            <a:r>
              <a:rPr lang="en-GB" sz="3000" dirty="0" smtClean="0">
                <a:latin typeface="Accent SF" pitchFamily="2" charset="0"/>
              </a:rPr>
              <a:t>Your task…</a:t>
            </a:r>
            <a:endParaRPr lang="en-GB" sz="3000" dirty="0">
              <a:latin typeface="Accent SF" pitchFamily="2" charset="0"/>
            </a:endParaRPr>
          </a:p>
        </p:txBody>
      </p:sp>
      <p:sp>
        <p:nvSpPr>
          <p:cNvPr id="3" name="TextBox 2"/>
          <p:cNvSpPr txBox="1"/>
          <p:nvPr/>
        </p:nvSpPr>
        <p:spPr>
          <a:xfrm>
            <a:off x="253466" y="908720"/>
            <a:ext cx="8640960" cy="5632311"/>
          </a:xfrm>
          <a:prstGeom prst="rect">
            <a:avLst/>
          </a:prstGeom>
          <a:noFill/>
        </p:spPr>
        <p:txBody>
          <a:bodyPr wrap="square" rtlCol="0">
            <a:spAutoFit/>
          </a:bodyPr>
          <a:lstStyle/>
          <a:p>
            <a:r>
              <a:rPr lang="en-GB" sz="3000" dirty="0" smtClean="0">
                <a:latin typeface="Accent SF" pitchFamily="2" charset="0"/>
              </a:rPr>
              <a:t>To produce a piece of writing about orang-utans.</a:t>
            </a:r>
          </a:p>
          <a:p>
            <a:endParaRPr lang="en-GB" sz="4000" dirty="0">
              <a:latin typeface="Accent SF" pitchFamily="2" charset="0"/>
            </a:endParaRPr>
          </a:p>
          <a:p>
            <a:pPr marL="571500" indent="-571500">
              <a:buFont typeface="Arial" panose="020B0604020202020204" pitchFamily="34" charset="0"/>
              <a:buChar char="•"/>
            </a:pPr>
            <a:r>
              <a:rPr lang="en-GB" sz="2000" dirty="0" smtClean="0">
                <a:solidFill>
                  <a:schemeClr val="bg2">
                    <a:lumMod val="50000"/>
                  </a:schemeClr>
                </a:solidFill>
                <a:latin typeface="Accent SF" pitchFamily="2" charset="0"/>
              </a:rPr>
              <a:t>An information text </a:t>
            </a:r>
            <a:r>
              <a:rPr lang="en-GB" sz="2000" dirty="0" smtClean="0">
                <a:latin typeface="Accent SF" pitchFamily="2" charset="0"/>
              </a:rPr>
              <a:t>about the species which will include facts about their habitat, where they live in the world, diet, behaviour, physical characteristics. You can also include fun facts and statistics to interest the reader.</a:t>
            </a:r>
          </a:p>
          <a:p>
            <a:pPr marL="571500" indent="-571500">
              <a:buFont typeface="Arial" panose="020B0604020202020204" pitchFamily="34" charset="0"/>
              <a:buChar char="•"/>
            </a:pPr>
            <a:endParaRPr lang="en-GB" sz="2000" dirty="0" smtClean="0">
              <a:latin typeface="Accent SF" pitchFamily="2" charset="0"/>
            </a:endParaRPr>
          </a:p>
          <a:p>
            <a:pPr marL="571500" indent="-571500">
              <a:buFont typeface="Arial" panose="020B0604020202020204" pitchFamily="34" charset="0"/>
              <a:buChar char="•"/>
            </a:pPr>
            <a:r>
              <a:rPr lang="en-GB" sz="2000" dirty="0" smtClean="0">
                <a:latin typeface="Accent SF" pitchFamily="2" charset="0"/>
              </a:rPr>
              <a:t>A piece to communicate the </a:t>
            </a:r>
            <a:r>
              <a:rPr lang="en-GB" sz="2000" dirty="0" smtClean="0">
                <a:solidFill>
                  <a:schemeClr val="bg2">
                    <a:lumMod val="50000"/>
                  </a:schemeClr>
                </a:solidFill>
                <a:latin typeface="Accent SF" pitchFamily="2" charset="0"/>
              </a:rPr>
              <a:t>threats and dangers </a:t>
            </a:r>
            <a:r>
              <a:rPr lang="en-GB" sz="2000" dirty="0" smtClean="0">
                <a:latin typeface="Accent SF" pitchFamily="2" charset="0"/>
              </a:rPr>
              <a:t>orang-utans face in the wild. You will need to include information about deforestation, illegal pet trade, palm oil and poaching. </a:t>
            </a:r>
          </a:p>
          <a:p>
            <a:pPr marL="571500" indent="-571500">
              <a:buFont typeface="Arial" panose="020B0604020202020204" pitchFamily="34" charset="0"/>
              <a:buChar char="•"/>
            </a:pPr>
            <a:endParaRPr lang="en-GB" sz="2000" dirty="0" smtClean="0">
              <a:latin typeface="Accent SF" pitchFamily="2" charset="0"/>
            </a:endParaRPr>
          </a:p>
          <a:p>
            <a:pPr marL="571500" indent="-571500">
              <a:buFont typeface="Arial" panose="020B0604020202020204" pitchFamily="34" charset="0"/>
              <a:buChar char="•"/>
            </a:pPr>
            <a:r>
              <a:rPr lang="en-GB" sz="2000" dirty="0" smtClean="0">
                <a:latin typeface="Accent SF" pitchFamily="2" charset="0"/>
              </a:rPr>
              <a:t>A piece of writing which includes information about </a:t>
            </a:r>
            <a:r>
              <a:rPr lang="en-GB" sz="2000" dirty="0" smtClean="0">
                <a:solidFill>
                  <a:schemeClr val="bg2">
                    <a:lumMod val="50000"/>
                  </a:schemeClr>
                </a:solidFill>
                <a:latin typeface="Accent SF" pitchFamily="2" charset="0"/>
              </a:rPr>
              <a:t>both</a:t>
            </a:r>
            <a:r>
              <a:rPr lang="en-GB" sz="2000" dirty="0" smtClean="0">
                <a:latin typeface="Accent SF" pitchFamily="2" charset="0"/>
              </a:rPr>
              <a:t> of the above.</a:t>
            </a:r>
          </a:p>
        </p:txBody>
      </p:sp>
    </p:spTree>
    <p:extLst>
      <p:ext uri="{BB962C8B-B14F-4D97-AF65-F5344CB8AC3E}">
        <p14:creationId xmlns:p14="http://schemas.microsoft.com/office/powerpoint/2010/main" val="394962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88640"/>
            <a:ext cx="2901756" cy="553998"/>
          </a:xfrm>
          <a:prstGeom prst="rect">
            <a:avLst/>
          </a:prstGeom>
          <a:noFill/>
        </p:spPr>
        <p:txBody>
          <a:bodyPr wrap="none" rtlCol="0">
            <a:spAutoFit/>
          </a:bodyPr>
          <a:lstStyle/>
          <a:p>
            <a:r>
              <a:rPr lang="en-GB" sz="3000" dirty="0" smtClean="0">
                <a:latin typeface="Accent SF" pitchFamily="2" charset="0"/>
              </a:rPr>
              <a:t>First steps…</a:t>
            </a:r>
            <a:endParaRPr lang="en-GB" sz="3000" dirty="0">
              <a:latin typeface="Accent SF" pitchFamily="2" charset="0"/>
            </a:endParaRPr>
          </a:p>
        </p:txBody>
      </p:sp>
      <p:sp>
        <p:nvSpPr>
          <p:cNvPr id="3" name="TextBox 2"/>
          <p:cNvSpPr txBox="1"/>
          <p:nvPr/>
        </p:nvSpPr>
        <p:spPr>
          <a:xfrm>
            <a:off x="253466" y="908720"/>
            <a:ext cx="8640960" cy="5324535"/>
          </a:xfrm>
          <a:prstGeom prst="rect">
            <a:avLst/>
          </a:prstGeom>
          <a:noFill/>
        </p:spPr>
        <p:txBody>
          <a:bodyPr wrap="square" rtlCol="0">
            <a:spAutoFit/>
          </a:bodyPr>
          <a:lstStyle/>
          <a:p>
            <a:r>
              <a:rPr lang="en-GB" sz="3000" dirty="0" smtClean="0">
                <a:latin typeface="Accent SF" pitchFamily="2" charset="0"/>
              </a:rPr>
              <a:t>Choose your focus and begin to takes notes from the fact sheets provided.</a:t>
            </a:r>
          </a:p>
          <a:p>
            <a:endParaRPr lang="en-GB" sz="4000" dirty="0">
              <a:latin typeface="Accent SF" pitchFamily="2" charset="0"/>
            </a:endParaRPr>
          </a:p>
          <a:p>
            <a:pPr marL="571500" indent="-571500">
              <a:buFont typeface="Arial" panose="020B0604020202020204" pitchFamily="34" charset="0"/>
              <a:buChar char="•"/>
            </a:pPr>
            <a:r>
              <a:rPr lang="en-GB" sz="2000" dirty="0" smtClean="0">
                <a:solidFill>
                  <a:schemeClr val="bg2">
                    <a:lumMod val="50000"/>
                  </a:schemeClr>
                </a:solidFill>
                <a:latin typeface="Accent SF" pitchFamily="2" charset="0"/>
              </a:rPr>
              <a:t>Don’t copy sentences </a:t>
            </a:r>
            <a:r>
              <a:rPr lang="en-GB" sz="2000" dirty="0" smtClean="0">
                <a:latin typeface="Accent SF" pitchFamily="2" charset="0"/>
              </a:rPr>
              <a:t>– just key information</a:t>
            </a:r>
          </a:p>
          <a:p>
            <a:pPr marL="571500" indent="-571500">
              <a:buFont typeface="Arial" panose="020B0604020202020204" pitchFamily="34" charset="0"/>
              <a:buChar char="•"/>
            </a:pPr>
            <a:endParaRPr lang="en-GB" sz="2000" dirty="0" smtClean="0">
              <a:latin typeface="Accent SF" pitchFamily="2" charset="0"/>
            </a:endParaRPr>
          </a:p>
          <a:p>
            <a:pPr marL="571500" indent="-571500">
              <a:buFont typeface="Arial" panose="020B0604020202020204" pitchFamily="34" charset="0"/>
              <a:buChar char="•"/>
            </a:pPr>
            <a:r>
              <a:rPr lang="en-GB" sz="2000" dirty="0" smtClean="0">
                <a:solidFill>
                  <a:schemeClr val="bg2">
                    <a:lumMod val="50000"/>
                  </a:schemeClr>
                </a:solidFill>
                <a:latin typeface="Accent SF" pitchFamily="2" charset="0"/>
              </a:rPr>
              <a:t>Try to take notes about one area at a time </a:t>
            </a:r>
            <a:r>
              <a:rPr lang="en-GB" sz="2000" dirty="0" smtClean="0">
                <a:latin typeface="Accent SF" pitchFamily="2" charset="0"/>
              </a:rPr>
              <a:t>– use sub headings to organise your work.</a:t>
            </a:r>
          </a:p>
          <a:p>
            <a:pPr marL="571500" indent="-571500">
              <a:buFont typeface="Arial" panose="020B0604020202020204" pitchFamily="34" charset="0"/>
              <a:buChar char="•"/>
            </a:pPr>
            <a:endParaRPr lang="en-GB" sz="2000" dirty="0">
              <a:latin typeface="Accent SF" pitchFamily="2" charset="0"/>
            </a:endParaRPr>
          </a:p>
          <a:p>
            <a:pPr marL="571500" indent="-571500">
              <a:buFont typeface="Arial" panose="020B0604020202020204" pitchFamily="34" charset="0"/>
              <a:buChar char="•"/>
            </a:pPr>
            <a:r>
              <a:rPr lang="en-GB" sz="2000" dirty="0" smtClean="0">
                <a:solidFill>
                  <a:schemeClr val="bg2">
                    <a:lumMod val="50000"/>
                  </a:schemeClr>
                </a:solidFill>
                <a:latin typeface="Accent SF" pitchFamily="2" charset="0"/>
              </a:rPr>
              <a:t>Write on the sheets </a:t>
            </a:r>
            <a:r>
              <a:rPr lang="en-GB" sz="2000" dirty="0" smtClean="0">
                <a:latin typeface="Accent SF" pitchFamily="2" charset="0"/>
              </a:rPr>
              <a:t>– underline anything you know you want to include and don’t want to forget.</a:t>
            </a:r>
          </a:p>
          <a:p>
            <a:pPr marL="571500" indent="-571500">
              <a:buFont typeface="Arial" panose="020B0604020202020204" pitchFamily="34" charset="0"/>
              <a:buChar char="•"/>
            </a:pPr>
            <a:endParaRPr lang="en-GB" sz="2000" dirty="0">
              <a:latin typeface="Accent SF" pitchFamily="2" charset="0"/>
            </a:endParaRPr>
          </a:p>
          <a:p>
            <a:pPr marL="571500" indent="-571500">
              <a:buFont typeface="Arial" panose="020B0604020202020204" pitchFamily="34" charset="0"/>
              <a:buChar char="•"/>
            </a:pPr>
            <a:r>
              <a:rPr lang="en-GB" sz="2000" dirty="0" smtClean="0">
                <a:solidFill>
                  <a:schemeClr val="bg2">
                    <a:lumMod val="50000"/>
                  </a:schemeClr>
                </a:solidFill>
                <a:latin typeface="Accent SF" pitchFamily="2" charset="0"/>
              </a:rPr>
              <a:t>Use technical vocabulary relevant to the topic. </a:t>
            </a:r>
            <a:r>
              <a:rPr lang="en-GB" sz="2000" dirty="0" smtClean="0">
                <a:latin typeface="Accent SF" pitchFamily="2" charset="0"/>
              </a:rPr>
              <a:t>You want to show that you know what you’re talking about and the language you use will make that clear.</a:t>
            </a:r>
          </a:p>
          <a:p>
            <a:pPr marL="571500" indent="-571500">
              <a:buFont typeface="Arial" panose="020B0604020202020204" pitchFamily="34" charset="0"/>
              <a:buChar char="•"/>
            </a:pPr>
            <a:endParaRPr lang="en-GB" sz="2000" dirty="0" smtClean="0">
              <a:latin typeface="Accent SF" pitchFamily="2" charset="0"/>
            </a:endParaRPr>
          </a:p>
        </p:txBody>
      </p:sp>
    </p:spTree>
    <p:extLst>
      <p:ext uri="{BB962C8B-B14F-4D97-AF65-F5344CB8AC3E}">
        <p14:creationId xmlns:p14="http://schemas.microsoft.com/office/powerpoint/2010/main" val="180779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 female orangutan rescued from a palm oil plan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20688"/>
            <a:ext cx="9296400" cy="522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743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scued baby orangutan monitored by v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201" y="548680"/>
            <a:ext cx="9296400" cy="522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2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Illegal logging (Gunung Leuser National Park) Photo © Ruwindrijarto/Environmental Investigation Age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554" y="116632"/>
            <a:ext cx="9762749" cy="623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473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http://www.orangutan.com/wp-content/uploads/2010/12/orangutan-cage-background-300x2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9" y="-136526"/>
            <a:ext cx="8536389" cy="6373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980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orangutan.com/wp-content/uploads/2010/12/oil_palm_plantation-300x1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6" y="-136526"/>
            <a:ext cx="10802902" cy="716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424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Baby orangutans moving into the new International Animal Rescue centre at Ketapang in Born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0"/>
            <a:ext cx="10069676" cy="669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251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ruel to be kind: The mother is attended to by medics after being tranquilised up a tree and falling into a net while clutching her ba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764704"/>
            <a:ext cx="8612956" cy="5746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75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http://www.saynotopalmoil.com/resources/Sean%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16670" cy="645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869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189</Words>
  <Application>Microsoft Office PowerPoint</Application>
  <PresentationFormat>On-screen Show (4:3)</PresentationFormat>
  <Paragraphs>18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Accent SF</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GJones</dc:creator>
  <cp:lastModifiedBy>Brittany Allcock</cp:lastModifiedBy>
  <cp:revision>13</cp:revision>
  <dcterms:created xsi:type="dcterms:W3CDTF">2013-07-28T09:08:32Z</dcterms:created>
  <dcterms:modified xsi:type="dcterms:W3CDTF">2020-06-17T08:52:57Z</dcterms:modified>
</cp:coreProperties>
</file>