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7" r:id="rId2"/>
    <p:sldId id="284" r:id="rId3"/>
    <p:sldId id="286" r:id="rId4"/>
    <p:sldId id="285" r:id="rId5"/>
    <p:sldId id="303" r:id="rId6"/>
    <p:sldId id="293" r:id="rId7"/>
    <p:sldId id="279" r:id="rId8"/>
    <p:sldId id="304" r:id="rId9"/>
    <p:sldId id="296" r:id="rId10"/>
    <p:sldId id="305" r:id="rId11"/>
    <p:sldId id="291" r:id="rId12"/>
    <p:sldId id="294" r:id="rId13"/>
    <p:sldId id="308" r:id="rId14"/>
    <p:sldId id="306" r:id="rId15"/>
    <p:sldId id="309" r:id="rId16"/>
    <p:sldId id="307" r:id="rId17"/>
    <p:sldId id="298" r:id="rId18"/>
    <p:sldId id="320" r:id="rId19"/>
    <p:sldId id="321" r:id="rId20"/>
    <p:sldId id="299" r:id="rId21"/>
    <p:sldId id="295" r:id="rId22"/>
    <p:sldId id="300" r:id="rId23"/>
    <p:sldId id="310" r:id="rId24"/>
    <p:sldId id="311" r:id="rId25"/>
    <p:sldId id="301" r:id="rId26"/>
    <p:sldId id="302" r:id="rId27"/>
    <p:sldId id="292" r:id="rId28"/>
    <p:sldId id="280" r:id="rId29"/>
    <p:sldId id="31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A7600"/>
    <a:srgbClr val="9AF67A"/>
    <a:srgbClr val="BDD7EE"/>
    <a:srgbClr val="E6E6E6"/>
    <a:srgbClr val="FFE699"/>
    <a:srgbClr val="F2F2F2"/>
    <a:srgbClr val="FFF2CC"/>
    <a:srgbClr val="253746"/>
    <a:srgbClr val="85F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7075" autoAdjust="0"/>
  </p:normalViewPr>
  <p:slideViewPr>
    <p:cSldViewPr snapToGrid="0">
      <p:cViewPr varScale="1">
        <p:scale>
          <a:sx n="94" d="100"/>
          <a:sy n="94" d="100"/>
        </p:scale>
        <p:origin x="4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08/01/2021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You also need three pieces of A1 paper (one should be folded into ten strips, ready to be cut), scissors. Instructions for the practical activity are in the notes for Slide 7.</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You can also use the ‘Moving Digits’ ITP to model further examples of division by 10.</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The activities can also be modelled using children to hold up digit cards when multiplying by 10 and a physical function machine made from a cardboard box.</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a:t>
            </a:r>
            <a:r>
              <a:rPr kumimoji="0" lang="en-GB" sz="1200" b="1" i="0" u="none" strike="noStrike" kern="1200" cap="none" spc="0" normalizeH="0" baseline="0" noProof="0" dirty="0">
                <a:ln>
                  <a:noFill/>
                </a:ln>
                <a:solidFill>
                  <a:prstClr val="black"/>
                </a:solidFill>
                <a:effectLst/>
                <a:uLnTx/>
                <a:uFillTx/>
                <a:latin typeface="+mn-lt"/>
                <a:ea typeface="+mn-ea"/>
                <a:cs typeface="+mn-cs"/>
              </a:rPr>
              <a:t>hildren can now go on to do differentiated GROUP ACTIVITIES. You can find Hamilton’s group activities in this unit’s TEACHING AND GROUP ACTIVITIES download on our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Dice game collecting and adding tenths (with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Dice game collecting and adding tenths.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dirty="0"/>
          </a:p>
        </p:txBody>
      </p:sp>
    </p:spTree>
    <p:extLst>
      <p:ext uri="{BB962C8B-B14F-4D97-AF65-F5344CB8AC3E}">
        <p14:creationId xmlns:p14="http://schemas.microsoft.com/office/powerpoint/2010/main" val="70358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You can download differentiated PRACTICE WORKSHEETS from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Tenths Sheet.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Tenths Sheet.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Tenths Sheet.</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dirty="0"/>
          </a:p>
        </p:txBody>
      </p:sp>
    </p:spTree>
    <p:extLst>
      <p:ext uri="{BB962C8B-B14F-4D97-AF65-F5344CB8AC3E}">
        <p14:creationId xmlns:p14="http://schemas.microsoft.com/office/powerpoint/2010/main" val="389894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dirty="0"/>
          </a:p>
        </p:txBody>
      </p:sp>
    </p:spTree>
    <p:extLst>
      <p:ext uri="{BB962C8B-B14F-4D97-AF65-F5344CB8AC3E}">
        <p14:creationId xmlns:p14="http://schemas.microsoft.com/office/powerpoint/2010/main" val="377696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41613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dirty="0"/>
          </a:p>
        </p:txBody>
      </p:sp>
    </p:spTree>
    <p:extLst>
      <p:ext uri="{BB962C8B-B14F-4D97-AF65-F5344CB8AC3E}">
        <p14:creationId xmlns:p14="http://schemas.microsoft.com/office/powerpoint/2010/main" val="41613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dirty="0"/>
          </a:p>
        </p:txBody>
      </p:sp>
    </p:spTree>
    <p:extLst>
      <p:ext uri="{BB962C8B-B14F-4D97-AF65-F5344CB8AC3E}">
        <p14:creationId xmlns:p14="http://schemas.microsoft.com/office/powerpoint/2010/main" val="41613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16</a:t>
            </a:fld>
            <a:endParaRPr lang="en-GB" dirty="0"/>
          </a:p>
        </p:txBody>
      </p:sp>
    </p:spTree>
    <p:extLst>
      <p:ext uri="{BB962C8B-B14F-4D97-AF65-F5344CB8AC3E}">
        <p14:creationId xmlns:p14="http://schemas.microsoft.com/office/powerpoint/2010/main" val="41613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the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Magical Square Decimals  </a:t>
            </a:r>
            <a:r>
              <a:rPr lang="en-GB" sz="1200" b="1" kern="1200" dirty="0">
                <a:solidFill>
                  <a:schemeClr val="tx1"/>
                </a:solidFill>
                <a:effectLst/>
                <a:latin typeface="+mn-lt"/>
                <a:ea typeface="+mn-ea"/>
                <a:cs typeface="+mn-cs"/>
              </a:rPr>
              <a:t>– as the group activity, which you can find in this unit’s IN-DEPTH INVESTIGATION box on our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Alternatively,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 on our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GB" sz="1200" kern="1200" dirty="0">
                <a:solidFill>
                  <a:schemeClr val="tx1"/>
                </a:solidFill>
                <a:effectLst/>
                <a:latin typeface="+mn-lt"/>
                <a:ea typeface="+mn-ea"/>
                <a:cs typeface="+mn-cs"/>
              </a:rPr>
              <a:t>Move digit cards on a place value grid to divide 2-digit numbers by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a:t>
            </a:r>
            <a:r>
              <a:rPr lang="en-GB" sz="1200" kern="1200" dirty="0">
                <a:solidFill>
                  <a:schemeClr val="tx1"/>
                </a:solidFill>
                <a:effectLst/>
                <a:latin typeface="+mn-lt"/>
                <a:ea typeface="+mn-ea"/>
                <a:cs typeface="+mn-cs"/>
              </a:rPr>
              <a:t>Move digit cards on a place value grid to divide 2-digit numbers by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Move digit cards to divide 2-digit numbers by 1.0</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17</a:t>
            </a:fld>
            <a:endParaRPr lang="en-GB" dirty="0"/>
          </a:p>
        </p:txBody>
      </p:sp>
    </p:spTree>
    <p:extLst>
      <p:ext uri="{BB962C8B-B14F-4D97-AF65-F5344CB8AC3E}">
        <p14:creationId xmlns:p14="http://schemas.microsoft.com/office/powerpoint/2010/main" val="379659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this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Magical Square Decimals</a:t>
            </a:r>
            <a:r>
              <a:rPr lang="en-US" sz="1200" b="1" i="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18</a:t>
            </a:fld>
            <a:endParaRPr lang="en-GB"/>
          </a:p>
        </p:txBody>
      </p:sp>
    </p:spTree>
    <p:extLst>
      <p:ext uri="{BB962C8B-B14F-4D97-AF65-F5344CB8AC3E}">
        <p14:creationId xmlns:p14="http://schemas.microsoft.com/office/powerpoint/2010/main" val="240218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this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Magical Square Decimals</a:t>
            </a:r>
            <a:r>
              <a:rPr lang="en-US" sz="1200" b="1" i="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a:p>
        </p:txBody>
      </p:sp>
    </p:spTree>
    <p:extLst>
      <p:ext uri="{BB962C8B-B14F-4D97-AF65-F5344CB8AC3E}">
        <p14:creationId xmlns:p14="http://schemas.microsoft.com/office/powerpoint/2010/main" val="39410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You can download differentiated PRACTICE WORKSHEETS from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Dividing by 10, use digit cards on a place value grid to help.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Dividing by 10, use a calculator to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dirty="0"/>
          </a:p>
        </p:txBody>
      </p:sp>
    </p:spTree>
    <p:extLst>
      <p:ext uri="{BB962C8B-B14F-4D97-AF65-F5344CB8AC3E}">
        <p14:creationId xmlns:p14="http://schemas.microsoft.com/office/powerpoint/2010/main" val="42719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21</a:t>
            </a:fld>
            <a:endParaRPr lang="en-GB" dirty="0"/>
          </a:p>
        </p:txBody>
      </p:sp>
    </p:spTree>
    <p:extLst>
      <p:ext uri="{BB962C8B-B14F-4D97-AF65-F5344CB8AC3E}">
        <p14:creationId xmlns:p14="http://schemas.microsoft.com/office/powerpoint/2010/main" val="2401682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dirty="0"/>
          </a:p>
        </p:txBody>
      </p:sp>
    </p:spTree>
    <p:extLst>
      <p:ext uri="{BB962C8B-B14F-4D97-AF65-F5344CB8AC3E}">
        <p14:creationId xmlns:p14="http://schemas.microsoft.com/office/powerpoint/2010/main" val="408293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dirty="0"/>
          </a:p>
        </p:txBody>
      </p:sp>
    </p:spTree>
    <p:extLst>
      <p:ext uri="{BB962C8B-B14F-4D97-AF65-F5344CB8AC3E}">
        <p14:creationId xmlns:p14="http://schemas.microsoft.com/office/powerpoint/2010/main" val="4082932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24</a:t>
            </a:fld>
            <a:endParaRPr lang="en-GB" dirty="0"/>
          </a:p>
        </p:txBody>
      </p:sp>
    </p:spTree>
    <p:extLst>
      <p:ext uri="{BB962C8B-B14F-4D97-AF65-F5344CB8AC3E}">
        <p14:creationId xmlns:p14="http://schemas.microsoft.com/office/powerpoint/2010/main" val="29781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 on our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Use a function machine to multiply and divide numbers by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Play bingo to practise multiplication and division of numbers by 10.</a:t>
            </a:r>
          </a:p>
        </p:txBody>
      </p:sp>
      <p:sp>
        <p:nvSpPr>
          <p:cNvPr id="4" name="Slide Number Placeholder 3"/>
          <p:cNvSpPr>
            <a:spLocks noGrp="1"/>
          </p:cNvSpPr>
          <p:nvPr>
            <p:ph type="sldNum" sz="quarter" idx="10"/>
          </p:nvPr>
        </p:nvSpPr>
        <p:spPr/>
        <p:txBody>
          <a:bodyPr/>
          <a:lstStyle/>
          <a:p>
            <a:fld id="{33873E03-7F6C-40B1-9C82-92C8804404E5}" type="slidenum">
              <a:rPr lang="en-GB" smtClean="0"/>
              <a:t>25</a:t>
            </a:fld>
            <a:endParaRPr lang="en-GB" dirty="0"/>
          </a:p>
        </p:txBody>
      </p:sp>
    </p:spTree>
    <p:extLst>
      <p:ext uri="{BB962C8B-B14F-4D97-AF65-F5344CB8AC3E}">
        <p14:creationId xmlns:p14="http://schemas.microsoft.com/office/powerpoint/2010/main" val="29781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You can download differentiated PRACTICE WORKSHEETS from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Multiplying by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Multiplying and dividing by 10 Sheet 2.</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26</a:t>
            </a:fld>
            <a:endParaRPr lang="en-GB" dirty="0"/>
          </a:p>
        </p:txBody>
      </p:sp>
    </p:spTree>
    <p:extLst>
      <p:ext uri="{BB962C8B-B14F-4D97-AF65-F5344CB8AC3E}">
        <p14:creationId xmlns:p14="http://schemas.microsoft.com/office/powerpoint/2010/main" val="3437954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a:t>
            </a:r>
            <a:endParaRPr lang="en-GB"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dirty="0"/>
          </a:p>
        </p:txBody>
      </p:sp>
    </p:spTree>
    <p:extLst>
      <p:ext uri="{BB962C8B-B14F-4D97-AF65-F5344CB8AC3E}">
        <p14:creationId xmlns:p14="http://schemas.microsoft.com/office/powerpoint/2010/main" val="1856827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dirty="0"/>
          </a:p>
        </p:txBody>
      </p:sp>
    </p:spTree>
    <p:extLst>
      <p:ext uri="{BB962C8B-B14F-4D97-AF65-F5344CB8AC3E}">
        <p14:creationId xmlns:p14="http://schemas.microsoft.com/office/powerpoint/2010/main" val="2404325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dirty="0"/>
          </a:p>
        </p:txBody>
      </p:sp>
    </p:spTree>
    <p:extLst>
      <p:ext uri="{BB962C8B-B14F-4D97-AF65-F5344CB8AC3E}">
        <p14:creationId xmlns:p14="http://schemas.microsoft.com/office/powerpoint/2010/main" val="133422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1</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253746"/>
                </a:solidFill>
              </a:rPr>
              <a:t>Sketch a line from 0 to 5, whole numbers labelled and 1/4s marked but not labelled. Point to various places on the line and ask children what number goes there. Include 11/2, drawing out two 1/4s = 1/2. Count along the line: 0, 1/4, 1/2, 3/4, 1, 11/4, 1½ … 5.</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Show children 3-digit multiples of 10, e.g. 560. Ask them to divide the number by 10 and show the answer using place value cards, e.g. 56. Repeat with different numbers. What happens to each digit when we divide by 10? Encourage children to write the answer almost as soon as you have shown the multiple of 10.</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3</a:t>
            </a:r>
          </a:p>
          <a:p>
            <a:r>
              <a:rPr lang="en-GB" dirty="0">
                <a:solidFill>
                  <a:srgbClr val="253746"/>
                </a:solidFill>
              </a:rPr>
              <a:t>Use the counting stick to count in steps of 1/10 from 0 to 1 and back again. Point to 5/10. How else can we say this fraction? Repeat, this time counting from 1 to 2 in 1/10s.</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128642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Show children two pieces of A1 paper (one should be folded into ten equal strips, ready to be cut). </a:t>
            </a:r>
            <a:r>
              <a:rPr lang="en-GB" sz="1200" i="1" kern="1200" dirty="0">
                <a:solidFill>
                  <a:schemeClr val="tx1"/>
                </a:solidFill>
                <a:effectLst/>
                <a:latin typeface="+mn-lt"/>
                <a:ea typeface="+mn-ea"/>
                <a:cs typeface="+mn-cs"/>
              </a:rPr>
              <a:t>How many pieces of paper do I have? </a:t>
            </a:r>
            <a:r>
              <a:rPr lang="en-GB" sz="1200" kern="1200" dirty="0">
                <a:solidFill>
                  <a:schemeClr val="tx1"/>
                </a:solidFill>
                <a:effectLst/>
                <a:latin typeface="+mn-lt"/>
                <a:ea typeface="+mn-ea"/>
                <a:cs typeface="+mn-cs"/>
              </a:rPr>
              <a:t>Two. </a:t>
            </a:r>
            <a:r>
              <a:rPr lang="en-GB" sz="1200" i="1" kern="1200" dirty="0">
                <a:solidFill>
                  <a:schemeClr val="tx1"/>
                </a:solidFill>
                <a:effectLst/>
                <a:latin typeface="+mn-lt"/>
                <a:ea typeface="+mn-ea"/>
                <a:cs typeface="+mn-cs"/>
              </a:rPr>
              <a:t>I am going to cut one piece into tenths.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Ask two children to hold the piece of paper and cut it along the folds. Once it is cut in half, others can help cut each half into five strips.  </a:t>
            </a:r>
          </a:p>
          <a:p>
            <a:pPr lvl="0"/>
            <a:r>
              <a:rPr lang="en-GB" sz="1200" kern="1200" dirty="0">
                <a:solidFill>
                  <a:schemeClr val="tx1"/>
                </a:solidFill>
                <a:effectLst/>
                <a:latin typeface="+mn-lt"/>
                <a:ea typeface="+mn-ea"/>
                <a:cs typeface="+mn-cs"/>
              </a:rPr>
              <a:t>Show the ten strips of paper. </a:t>
            </a:r>
            <a:r>
              <a:rPr lang="en-GB" sz="1200" i="1" kern="1200" dirty="0">
                <a:solidFill>
                  <a:schemeClr val="tx1"/>
                </a:solidFill>
                <a:effectLst/>
                <a:latin typeface="+mn-lt"/>
                <a:ea typeface="+mn-ea"/>
                <a:cs typeface="+mn-cs"/>
              </a:rPr>
              <a:t>How many equal parts have we cut the whole piece into?</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What fraction of the whole is each strip?</a:t>
            </a:r>
            <a:r>
              <a:rPr lang="en-GB" sz="1200" kern="1200" dirty="0">
                <a:solidFill>
                  <a:schemeClr val="tx1"/>
                </a:solidFill>
                <a:effectLst/>
                <a:latin typeface="+mn-lt"/>
                <a:ea typeface="+mn-ea"/>
                <a:cs typeface="+mn-cs"/>
              </a:rPr>
              <a:t> Agree that each one is a tenth.  </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kumimoji="0" lang="en-GB" sz="1200" b="0" i="0" u="none" strike="noStrike" kern="1200" cap="none" spc="0" normalizeH="0" baseline="0" noProof="0" dirty="0">
                <a:ln>
                  <a:noFill/>
                </a:ln>
                <a:solidFill>
                  <a:prstClr val="black"/>
                </a:solidFill>
                <a:effectLst/>
                <a:uLnTx/>
                <a:uFillTx/>
                <a:latin typeface="+mn-lt"/>
                <a:ea typeface="+mn-ea"/>
                <a:cs typeface="+mn-cs"/>
              </a:rPr>
              <a:t>The pictures on the following slides can also be shown with the actual cut up strips.</a:t>
            </a: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ctr"/>
            <a:r>
              <a:rPr kumimoji="0" lang="en-GB" sz="1200" b="0" i="0" u="none" strike="noStrike" kern="1200" cap="none" spc="0" normalizeH="0" baseline="0" noProof="0" dirty="0">
                <a:ln>
                  <a:noFill/>
                </a:ln>
                <a:solidFill>
                  <a:prstClr val="black"/>
                </a:solidFill>
                <a:effectLst/>
                <a:uLnTx/>
                <a:uFillTx/>
                <a:latin typeface="+mn-lt"/>
                <a:ea typeface="+mn-ea"/>
                <a:cs typeface="+mn-cs"/>
              </a:rPr>
              <a:t>DO NOT UNDERESTIMATE THE IMPORTANCE OF THE LEARNING ON </a:t>
            </a:r>
            <a:r>
              <a:rPr kumimoji="0" lang="en-GB" sz="1200" b="1" i="1" u="none" strike="noStrike" kern="1200" cap="none" spc="0" normalizeH="0" baseline="0" noProof="0" dirty="0">
                <a:ln>
                  <a:noFill/>
                </a:ln>
                <a:solidFill>
                  <a:prstClr val="black"/>
                </a:solidFill>
                <a:effectLst/>
                <a:uLnTx/>
                <a:uFillTx/>
                <a:latin typeface="+mn-lt"/>
                <a:ea typeface="+mn-ea"/>
                <a:cs typeface="+mn-cs"/>
              </a:rPr>
              <a:t>THIS</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1" u="none" strike="noStrike" kern="1200" cap="none" spc="0" normalizeH="0" baseline="0" noProof="0" dirty="0">
                <a:ln>
                  <a:noFill/>
                </a:ln>
                <a:solidFill>
                  <a:prstClr val="black"/>
                </a:solidFill>
                <a:effectLst/>
                <a:uLnTx/>
                <a:uFillTx/>
                <a:latin typeface="+mn-lt"/>
                <a:ea typeface="+mn-ea"/>
                <a:cs typeface="+mn-cs"/>
              </a:rPr>
              <a:t>SLIDE</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algn="ctr"/>
            <a:r>
              <a:rPr kumimoji="0" lang="en-GB" sz="1200" b="0" i="0" u="none" strike="noStrike" kern="1200" cap="none" spc="0" normalizeH="0" baseline="0" noProof="0" dirty="0">
                <a:ln>
                  <a:noFill/>
                </a:ln>
                <a:solidFill>
                  <a:prstClr val="black"/>
                </a:solidFill>
                <a:effectLst/>
                <a:uLnTx/>
                <a:uFillTx/>
                <a:latin typeface="+mn-lt"/>
                <a:ea typeface="+mn-ea"/>
                <a:cs typeface="+mn-cs"/>
              </a:rPr>
              <a:t>CHILDREN’S UNDERSTANDING OF THESE RELATIONSHIPS AND EQUIVALENCES FORM THE BASIS OF </a:t>
            </a:r>
            <a:r>
              <a:rPr kumimoji="0" lang="en-GB" sz="1200" b="1" i="0" u="none" strike="noStrike" kern="1200" cap="none" spc="0" normalizeH="0" baseline="0" noProof="0" dirty="0">
                <a:ln>
                  <a:noFill/>
                </a:ln>
                <a:solidFill>
                  <a:prstClr val="black"/>
                </a:solidFill>
                <a:effectLst/>
                <a:uLnTx/>
                <a:uFillTx/>
                <a:latin typeface="+mn-lt"/>
                <a:ea typeface="+mn-ea"/>
                <a:cs typeface="+mn-cs"/>
              </a:rPr>
              <a:t>ALL</a:t>
            </a:r>
            <a:r>
              <a:rPr kumimoji="0" lang="en-GB" sz="1200" b="0" i="0" u="none" strike="noStrike" kern="1200" cap="none" spc="0" normalizeH="0" baseline="0" noProof="0" dirty="0">
                <a:ln>
                  <a:noFill/>
                </a:ln>
                <a:solidFill>
                  <a:prstClr val="black"/>
                </a:solidFill>
                <a:effectLst/>
                <a:uLnTx/>
                <a:uFillTx/>
                <a:latin typeface="+mn-lt"/>
                <a:ea typeface="+mn-ea"/>
                <a:cs typeface="+mn-cs"/>
              </a:rPr>
              <a:t> FURTHER WORK ON DECIMALS.</a:t>
            </a: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70358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hamilton-trust.org.uk/maths/year-4-math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dirty="0"/>
              <a:t>Year 4</a:t>
            </a:r>
          </a:p>
        </p:txBody>
      </p:sp>
      <p:sp>
        <p:nvSpPr>
          <p:cNvPr id="10" name="Rectangle 9">
            <a:extLst>
              <a:ext uri="{FF2B5EF4-FFF2-40B4-BE49-F238E27FC236}">
                <a16:creationId xmlns:a16="http://schemas.microsoft.com/office/drawing/2014/main" id="{3C837855-CE37-4705-A054-2D5CF1E6A13A}"/>
              </a:ext>
            </a:extLst>
          </p:cNvPr>
          <p:cNvSpPr/>
          <p:nvPr userDrawn="1"/>
        </p:nvSpPr>
        <p:spPr>
          <a:xfrm>
            <a:off x="810410" y="6390463"/>
            <a:ext cx="1681358" cy="276999"/>
          </a:xfrm>
          <a:prstGeom prst="rect">
            <a:avLst/>
          </a:prstGeom>
        </p:spPr>
        <p:txBody>
          <a:bodyPr wrap="none">
            <a:spAutoFit/>
          </a:bodyPr>
          <a:lstStyle/>
          <a:p>
            <a:pPr algn="l"/>
            <a:r>
              <a:rPr lang="en-GB" sz="1200" b="0" dirty="0">
                <a:solidFill>
                  <a:srgbClr val="EA7600"/>
                </a:solidFill>
              </a:rPr>
              <a:t>© </a:t>
            </a:r>
            <a:r>
              <a:rPr lang="en-GB" sz="1200" b="0" dirty="0">
                <a:solidFill>
                  <a:srgbClr val="EA7600"/>
                </a:solidFill>
                <a:hlinkClick r:id="rId3"/>
              </a:rPr>
              <a:t>hamilton-trust.org.uk</a:t>
            </a:r>
            <a:endParaRPr lang="en-GB" sz="1200" b="0" dirty="0">
              <a:solidFill>
                <a:srgbClr val="EA7600"/>
              </a:solidFill>
            </a:endParaRP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4</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4</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4</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4</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262892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Know that 1-place decimal numbers represent ones and tenths.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Divide 2-digit numbers by 10 to create 1-place decimal numbers.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Multiply 1-place decimals to give whole numbers.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8" descr="Image result for hamilton trust"/>
          <p:cNvSpPr>
            <a:spLocks noChangeAspect="1" noChangeArrowheads="1"/>
          </p:cNvSpPr>
          <p:nvPr/>
        </p:nvSpPr>
        <p:spPr bwMode="auto">
          <a:xfrm>
            <a:off x="4195386" y="3579882"/>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Know that 1-place decimal numbers represent ones and tenths</a:t>
            </a:r>
            <a:r>
              <a:rPr lang="en-GB" sz="2000" b="1" dirty="0">
                <a:solidFill>
                  <a:schemeClr val="accent5">
                    <a:lumMod val="75000"/>
                  </a:schemeClr>
                </a:solidFill>
              </a:rPr>
              <a:t>.</a:t>
            </a:r>
          </a:p>
        </p:txBody>
      </p:sp>
      <p:grpSp>
        <p:nvGrpSpPr>
          <p:cNvPr id="15" name="Group 14"/>
          <p:cNvGrpSpPr/>
          <p:nvPr/>
        </p:nvGrpSpPr>
        <p:grpSpPr>
          <a:xfrm>
            <a:off x="154770" y="4797150"/>
            <a:ext cx="4040616" cy="1102150"/>
            <a:chOff x="154770" y="4797150"/>
            <a:chExt cx="4040616" cy="1102150"/>
          </a:xfrm>
        </p:grpSpPr>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154770" y="4797150"/>
              <a:ext cx="4040616" cy="1102150"/>
            </a:xfrm>
            <a:prstGeom prst="wedgeEllipseCallout">
              <a:avLst>
                <a:gd name="adj1" fmla="val -8211"/>
                <a:gd name="adj2" fmla="val -7697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much is here? Write it on your whiteboards as a decimal.</a:t>
              </a:r>
            </a:p>
          </p:txBody>
        </p:sp>
        <p:pic>
          <p:nvPicPr>
            <p:cNvPr id="1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2881" y="5117398"/>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p:cNvGrpSpPr/>
          <p:nvPr/>
        </p:nvGrpSpPr>
        <p:grpSpPr>
          <a:xfrm>
            <a:off x="4228352" y="4664868"/>
            <a:ext cx="2818783" cy="696011"/>
            <a:chOff x="5483499" y="2132442"/>
            <a:chExt cx="2818783" cy="696011"/>
          </a:xfrm>
        </p:grpSpPr>
        <p:sp>
          <p:nvSpPr>
            <p:cNvPr id="39" name="Speech Bubble: Rectangle with Corners Rounded 10">
              <a:extLst>
                <a:ext uri="{FF2B5EF4-FFF2-40B4-BE49-F238E27FC236}">
                  <a16:creationId xmlns:a16="http://schemas.microsoft.com/office/drawing/2014/main" id="{CD2579CE-2DB8-4F93-8ECD-0E9BF715B235}"/>
                </a:ext>
              </a:extLst>
            </p:cNvPr>
            <p:cNvSpPr/>
            <p:nvPr/>
          </p:nvSpPr>
          <p:spPr>
            <a:xfrm>
              <a:off x="5483499" y="2132442"/>
              <a:ext cx="2818783" cy="696011"/>
            </a:xfrm>
            <a:prstGeom prst="wedgeEllipseCallout">
              <a:avLst>
                <a:gd name="adj1" fmla="val -54365"/>
                <a:gd name="adj2" fmla="val -540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And now? </a:t>
              </a:r>
            </a:p>
          </p:txBody>
        </p:sp>
        <p:pic>
          <p:nvPicPr>
            <p:cNvPr id="4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12830" y="2205065"/>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54770" y="684000"/>
            <a:ext cx="5137230" cy="3600000"/>
            <a:chOff x="154770" y="684000"/>
            <a:chExt cx="5137230" cy="3600000"/>
          </a:xfrm>
        </p:grpSpPr>
        <p:grpSp>
          <p:nvGrpSpPr>
            <p:cNvPr id="3" name="Group 2"/>
            <p:cNvGrpSpPr/>
            <p:nvPr/>
          </p:nvGrpSpPr>
          <p:grpSpPr>
            <a:xfrm>
              <a:off x="2772000" y="691582"/>
              <a:ext cx="2520000" cy="1072418"/>
              <a:chOff x="726725" y="1224000"/>
              <a:chExt cx="2520000" cy="1072418"/>
            </a:xfrm>
          </p:grpSpPr>
          <p:sp>
            <p:nvSpPr>
              <p:cNvPr id="20" name="Rectangle 19"/>
              <p:cNvSpPr/>
              <p:nvPr/>
            </p:nvSpPr>
            <p:spPr>
              <a:xfrm>
                <a:off x="726725" y="1224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726725" y="1576418"/>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726725" y="1936418"/>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p:cNvSpPr/>
            <p:nvPr/>
          </p:nvSpPr>
          <p:spPr>
            <a:xfrm>
              <a:off x="154770" y="684000"/>
              <a:ext cx="2520000" cy="360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p:cNvGrpSpPr/>
          <p:nvPr/>
        </p:nvGrpSpPr>
        <p:grpSpPr>
          <a:xfrm>
            <a:off x="2772000" y="1764000"/>
            <a:ext cx="2520000" cy="1800000"/>
            <a:chOff x="2736000" y="1908000"/>
            <a:chExt cx="2520000" cy="1800000"/>
          </a:xfrm>
        </p:grpSpPr>
        <p:sp>
          <p:nvSpPr>
            <p:cNvPr id="29" name="Rectangle 28"/>
            <p:cNvSpPr/>
            <p:nvPr/>
          </p:nvSpPr>
          <p:spPr>
            <a:xfrm>
              <a:off x="2736000" y="190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2736000" y="226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2736000" y="262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2736000" y="298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2736000" y="334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230981" y="684000"/>
            <a:ext cx="8239846" cy="3600000"/>
            <a:chOff x="775200" y="684000"/>
            <a:chExt cx="8239846" cy="3600000"/>
          </a:xfrm>
        </p:grpSpPr>
        <p:sp>
          <p:nvSpPr>
            <p:cNvPr id="45" name="Rectangle 44"/>
            <p:cNvSpPr/>
            <p:nvPr/>
          </p:nvSpPr>
          <p:spPr>
            <a:xfrm>
              <a:off x="775200" y="684000"/>
              <a:ext cx="2520000" cy="360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3644575" y="684000"/>
              <a:ext cx="2520000" cy="360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p:nvSpPr>
          <p:spPr>
            <a:xfrm>
              <a:off x="6495046" y="684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8" name="Group 47"/>
            <p:cNvGrpSpPr/>
            <p:nvPr/>
          </p:nvGrpSpPr>
          <p:grpSpPr>
            <a:xfrm>
              <a:off x="6495046" y="1044000"/>
              <a:ext cx="2520000" cy="1080000"/>
              <a:chOff x="720000" y="1167542"/>
              <a:chExt cx="2520000" cy="1080000"/>
            </a:xfrm>
          </p:grpSpPr>
          <p:sp>
            <p:nvSpPr>
              <p:cNvPr id="49" name="Rectangle 48"/>
              <p:cNvSpPr/>
              <p:nvPr/>
            </p:nvSpPr>
            <p:spPr>
              <a:xfrm>
                <a:off x="720000" y="1167542"/>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p:cNvSpPr/>
              <p:nvPr/>
            </p:nvSpPr>
            <p:spPr>
              <a:xfrm>
                <a:off x="720000" y="1527542"/>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720000" y="1887542"/>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52" name="Group 51"/>
          <p:cNvGrpSpPr/>
          <p:nvPr/>
        </p:nvGrpSpPr>
        <p:grpSpPr>
          <a:xfrm>
            <a:off x="6151023" y="3024000"/>
            <a:ext cx="2818783" cy="696011"/>
            <a:chOff x="5483499" y="2132442"/>
            <a:chExt cx="2818783" cy="696011"/>
          </a:xfrm>
        </p:grpSpPr>
        <p:sp>
          <p:nvSpPr>
            <p:cNvPr id="53" name="Speech Bubble: Rectangle with Corners Rounded 10">
              <a:extLst>
                <a:ext uri="{FF2B5EF4-FFF2-40B4-BE49-F238E27FC236}">
                  <a16:creationId xmlns:a16="http://schemas.microsoft.com/office/drawing/2014/main" id="{CD2579CE-2DB8-4F93-8ECD-0E9BF715B235}"/>
                </a:ext>
              </a:extLst>
            </p:cNvPr>
            <p:cNvSpPr/>
            <p:nvPr/>
          </p:nvSpPr>
          <p:spPr>
            <a:xfrm>
              <a:off x="5483499" y="2132442"/>
              <a:ext cx="2818783" cy="696011"/>
            </a:xfrm>
            <a:prstGeom prst="wedgeEllipseCallout">
              <a:avLst>
                <a:gd name="adj1" fmla="val -54365"/>
                <a:gd name="adj2" fmla="val -540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And now? </a:t>
              </a:r>
            </a:p>
          </p:txBody>
        </p:sp>
        <p:pic>
          <p:nvPicPr>
            <p:cNvPr id="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12830" y="2205065"/>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443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pic>
        <p:nvPicPr>
          <p:cNvPr id="4" name="Picture 3">
            <a:extLst>
              <a:ext uri="{FF2B5EF4-FFF2-40B4-BE49-F238E27FC236}">
                <a16:creationId xmlns:a16="http://schemas.microsoft.com/office/drawing/2014/main" id="{95A07857-9A92-4418-B4E1-7AF4E5A1D0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7991" y="125500"/>
            <a:ext cx="4502704" cy="588013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A04D631-8505-4694-BEA4-3C8F6026AE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6989" y="2753474"/>
            <a:ext cx="6642217" cy="983717"/>
          </a:xfrm>
          <a:prstGeom prst="rect">
            <a:avLst/>
          </a:prstGeom>
          <a:ln>
            <a:solidFill>
              <a:srgbClr val="FFC000"/>
            </a:solidFill>
          </a:ln>
          <a:effectLst>
            <a:outerShdw blurRad="50800" dist="38100" dir="600000" algn="t" rotWithShape="0">
              <a:prstClr val="black">
                <a:alpha val="40000"/>
              </a:prstClr>
            </a:outerShdw>
          </a:effectLst>
        </p:spPr>
      </p:pic>
      <p:grpSp>
        <p:nvGrpSpPr>
          <p:cNvPr id="11" name="Group 10"/>
          <p:cNvGrpSpPr/>
          <p:nvPr/>
        </p:nvGrpSpPr>
        <p:grpSpPr>
          <a:xfrm>
            <a:off x="1370780" y="2933387"/>
            <a:ext cx="1713640" cy="1139460"/>
            <a:chOff x="1834709" y="4015907"/>
            <a:chExt cx="1606379" cy="935174"/>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44755">
              <a:off x="2170831" y="4345600"/>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3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Divide 2-digit numbers by 10 to create 1-place decimal numbers.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196732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Divide 2-digit numbers by 10 to create 1-place decimal numbers</a:t>
            </a:r>
            <a:r>
              <a:rPr lang="en-GB" sz="2000" b="1" dirty="0">
                <a:solidFill>
                  <a:schemeClr val="accent5">
                    <a:lumMod val="75000"/>
                  </a:schemeClr>
                </a:solidFill>
              </a:rPr>
              <a:t>.</a:t>
            </a:r>
          </a:p>
        </p:txBody>
      </p:sp>
      <p:graphicFrame>
        <p:nvGraphicFramePr>
          <p:cNvPr id="21" name="Table 20"/>
          <p:cNvGraphicFramePr>
            <a:graphicFrameLocks noGrp="1"/>
          </p:cNvGraphicFramePr>
          <p:nvPr>
            <p:extLst>
              <p:ext uri="{D42A27DB-BD31-4B8C-83A1-F6EECF244321}">
                <p14:modId xmlns:p14="http://schemas.microsoft.com/office/powerpoint/2010/main" val="4137851447"/>
              </p:ext>
            </p:extLst>
          </p:nvPr>
        </p:nvGraphicFramePr>
        <p:xfrm>
          <a:off x="331673" y="793528"/>
          <a:ext cx="3438406" cy="164592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827554">
                  <a:extLst>
                    <a:ext uri="{9D8B030D-6E8A-4147-A177-3AD203B41FA5}">
                      <a16:colId xmlns:a16="http://schemas.microsoft.com/office/drawing/2014/main" val="20000"/>
                    </a:ext>
                  </a:extLst>
                </a:gridCol>
                <a:gridCol w="854242">
                  <a:extLst>
                    <a:ext uri="{9D8B030D-6E8A-4147-A177-3AD203B41FA5}">
                      <a16:colId xmlns:a16="http://schemas.microsoft.com/office/drawing/2014/main" val="20001"/>
                    </a:ext>
                  </a:extLst>
                </a:gridCol>
                <a:gridCol w="866274">
                  <a:extLst>
                    <a:ext uri="{9D8B030D-6E8A-4147-A177-3AD203B41FA5}">
                      <a16:colId xmlns:a16="http://schemas.microsoft.com/office/drawing/2014/main" val="20002"/>
                    </a:ext>
                  </a:extLst>
                </a:gridCol>
                <a:gridCol w="890336">
                  <a:extLst>
                    <a:ext uri="{9D8B030D-6E8A-4147-A177-3AD203B41FA5}">
                      <a16:colId xmlns:a16="http://schemas.microsoft.com/office/drawing/2014/main" val="20003"/>
                    </a:ext>
                  </a:extLst>
                </a:gridCol>
              </a:tblGrid>
              <a:tr h="301353">
                <a:tc>
                  <a:txBody>
                    <a:bodyPr/>
                    <a:lstStyle/>
                    <a:p>
                      <a:pPr algn="ctr"/>
                      <a:r>
                        <a:rPr lang="en-GB" sz="2400" dirty="0">
                          <a:solidFill>
                            <a:schemeClr val="tx1"/>
                          </a:solidFill>
                        </a:rPr>
                        <a:t>100s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0.1s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GB" sz="2400" b="1" dirty="0">
                        <a:solidFill>
                          <a:schemeClr val="tx1"/>
                        </a:solidFill>
                      </a:endParaRPr>
                    </a:p>
                    <a:p>
                      <a:pPr algn="ctr"/>
                      <a:endParaRPr lang="en-GB" sz="2400" b="1" dirty="0">
                        <a:solidFill>
                          <a:schemeClr val="tx1"/>
                        </a:solidFill>
                      </a:endParaRPr>
                    </a:p>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TextBox 21"/>
          <p:cNvSpPr txBox="1"/>
          <p:nvPr/>
        </p:nvSpPr>
        <p:spPr>
          <a:xfrm>
            <a:off x="2258932" y="1293455"/>
            <a:ext cx="340158" cy="461665"/>
          </a:xfrm>
          <a:prstGeom prst="rect">
            <a:avLst/>
          </a:prstGeom>
          <a:noFill/>
        </p:spPr>
        <p:txBody>
          <a:bodyPr wrap="none" rtlCol="0">
            <a:spAutoFit/>
          </a:bodyPr>
          <a:lstStyle/>
          <a:p>
            <a:r>
              <a:rPr lang="en-GB" sz="2400" b="1" dirty="0"/>
              <a:t>6</a:t>
            </a:r>
          </a:p>
        </p:txBody>
      </p:sp>
      <p:sp>
        <p:nvSpPr>
          <p:cNvPr id="23" name="TextBox 22"/>
          <p:cNvSpPr txBox="1"/>
          <p:nvPr/>
        </p:nvSpPr>
        <p:spPr>
          <a:xfrm>
            <a:off x="1394932" y="1293455"/>
            <a:ext cx="340158" cy="461665"/>
          </a:xfrm>
          <a:prstGeom prst="rect">
            <a:avLst/>
          </a:prstGeom>
          <a:noFill/>
        </p:spPr>
        <p:txBody>
          <a:bodyPr wrap="none" rtlCol="0">
            <a:spAutoFit/>
          </a:bodyPr>
          <a:lstStyle/>
          <a:p>
            <a:r>
              <a:rPr lang="en-GB" sz="2400" b="1" dirty="0"/>
              <a:t>5</a:t>
            </a:r>
          </a:p>
        </p:txBody>
      </p:sp>
      <p:sp>
        <p:nvSpPr>
          <p:cNvPr id="24" name="TextBox 23"/>
          <p:cNvSpPr txBox="1"/>
          <p:nvPr/>
        </p:nvSpPr>
        <p:spPr>
          <a:xfrm>
            <a:off x="2258932" y="1293455"/>
            <a:ext cx="340158" cy="461665"/>
          </a:xfrm>
          <a:prstGeom prst="rect">
            <a:avLst/>
          </a:prstGeom>
          <a:noFill/>
        </p:spPr>
        <p:txBody>
          <a:bodyPr wrap="none" rtlCol="0">
            <a:spAutoFit/>
          </a:bodyPr>
          <a:lstStyle/>
          <a:p>
            <a:r>
              <a:rPr lang="en-GB" sz="2400" b="1" dirty="0"/>
              <a:t>5</a:t>
            </a:r>
          </a:p>
        </p:txBody>
      </p:sp>
      <p:sp>
        <p:nvSpPr>
          <p:cNvPr id="25" name="TextBox 24"/>
          <p:cNvSpPr txBox="1"/>
          <p:nvPr/>
        </p:nvSpPr>
        <p:spPr>
          <a:xfrm>
            <a:off x="3122932" y="1293455"/>
            <a:ext cx="340158" cy="461665"/>
          </a:xfrm>
          <a:prstGeom prst="rect">
            <a:avLst/>
          </a:prstGeom>
          <a:noFill/>
        </p:spPr>
        <p:txBody>
          <a:bodyPr wrap="none" rtlCol="0">
            <a:spAutoFit/>
          </a:bodyPr>
          <a:lstStyle/>
          <a:p>
            <a:r>
              <a:rPr lang="en-GB" sz="2400" b="1" dirty="0"/>
              <a:t>6</a:t>
            </a:r>
          </a:p>
        </p:txBody>
      </p:sp>
      <p:sp>
        <p:nvSpPr>
          <p:cNvPr id="27" name="TextBox 26"/>
          <p:cNvSpPr txBox="1"/>
          <p:nvPr/>
        </p:nvSpPr>
        <p:spPr>
          <a:xfrm>
            <a:off x="2708932" y="537455"/>
            <a:ext cx="349776" cy="830997"/>
          </a:xfrm>
          <a:prstGeom prst="rect">
            <a:avLst/>
          </a:prstGeom>
          <a:noFill/>
        </p:spPr>
        <p:txBody>
          <a:bodyPr wrap="none" rtlCol="0">
            <a:spAutoFit/>
          </a:bodyPr>
          <a:lstStyle/>
          <a:p>
            <a:r>
              <a:rPr lang="en-GB" sz="4800" b="1" dirty="0"/>
              <a:t>.</a:t>
            </a:r>
          </a:p>
        </p:txBody>
      </p:sp>
      <p:sp>
        <p:nvSpPr>
          <p:cNvPr id="28" name="TextBox 27"/>
          <p:cNvSpPr txBox="1"/>
          <p:nvPr/>
        </p:nvSpPr>
        <p:spPr>
          <a:xfrm>
            <a:off x="2708932" y="1005455"/>
            <a:ext cx="349776" cy="830997"/>
          </a:xfrm>
          <a:prstGeom prst="rect">
            <a:avLst/>
          </a:prstGeom>
          <a:noFill/>
        </p:spPr>
        <p:txBody>
          <a:bodyPr wrap="none" rtlCol="0">
            <a:spAutoFit/>
          </a:bodyPr>
          <a:lstStyle/>
          <a:p>
            <a:r>
              <a:rPr lang="en-GB" sz="4800" b="1" dirty="0"/>
              <a:t>.</a:t>
            </a:r>
          </a:p>
        </p:txBody>
      </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4483313" y="744369"/>
            <a:ext cx="4040616" cy="106183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divide 56 by 10 on this </a:t>
            </a:r>
            <a:r>
              <a:rPr lang="en-GB" sz="2000" b="1" dirty="0">
                <a:solidFill>
                  <a:srgbClr val="FF0000"/>
                </a:solidFill>
              </a:rPr>
              <a:t>place value grid.</a:t>
            </a:r>
          </a:p>
        </p:txBody>
      </p:sp>
      <p:sp>
        <p:nvSpPr>
          <p:cNvPr id="14" name="Speech Bubble: Rectangle with Corners Rounded 10">
            <a:extLst>
              <a:ext uri="{FF2B5EF4-FFF2-40B4-BE49-F238E27FC236}">
                <a16:creationId xmlns:a16="http://schemas.microsoft.com/office/drawing/2014/main" id="{CD2579CE-2DB8-4F93-8ECD-0E9BF715B235}"/>
              </a:ext>
            </a:extLst>
          </p:cNvPr>
          <p:cNvSpPr/>
          <p:nvPr/>
        </p:nvSpPr>
        <p:spPr>
          <a:xfrm>
            <a:off x="4623013" y="2357269"/>
            <a:ext cx="4040616" cy="868531"/>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Watch what happens to the digits.</a:t>
            </a:r>
          </a:p>
        </p:txBody>
      </p:sp>
      <p:sp>
        <p:nvSpPr>
          <p:cNvPr id="15" name="Speech Bubble: Rectangle with Corners Rounded 10">
            <a:extLst>
              <a:ext uri="{FF2B5EF4-FFF2-40B4-BE49-F238E27FC236}">
                <a16:creationId xmlns:a16="http://schemas.microsoft.com/office/drawing/2014/main" id="{CD2579CE-2DB8-4F93-8ECD-0E9BF715B235}"/>
              </a:ext>
            </a:extLst>
          </p:cNvPr>
          <p:cNvSpPr/>
          <p:nvPr/>
        </p:nvSpPr>
        <p:spPr>
          <a:xfrm>
            <a:off x="2894852" y="3703096"/>
            <a:ext cx="4040616" cy="868531"/>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is the place value of the 6 now?</a:t>
            </a:r>
          </a:p>
        </p:txBody>
      </p:sp>
    </p:spTree>
    <p:extLst>
      <p:ext uri="{BB962C8B-B14F-4D97-AF65-F5344CB8AC3E}">
        <p14:creationId xmlns:p14="http://schemas.microsoft.com/office/powerpoint/2010/main" val="10402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300"/>
                                        <p:tgtEl>
                                          <p:spTgt spid="23"/>
                                        </p:tgtEl>
                                      </p:cBhvr>
                                    </p:animEffect>
                                  </p:childTnLst>
                                </p:cTn>
                              </p:par>
                            </p:childTnLst>
                          </p:cTn>
                        </p:par>
                        <p:par>
                          <p:cTn id="13" fill="hold">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4" grpId="0"/>
      <p:bldP spid="25" grpId="0"/>
      <p:bldP spid="28" grpId="0"/>
      <p:bldP spid="29"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Divide 2-digit numbers by 10 to create 1-place decimal numbers</a:t>
            </a:r>
            <a:r>
              <a:rPr lang="en-GB" sz="2000" b="1" dirty="0">
                <a:solidFill>
                  <a:schemeClr val="accent5">
                    <a:lumMod val="75000"/>
                  </a:schemeClr>
                </a:solidFill>
              </a:rPr>
              <a:t>.</a:t>
            </a:r>
          </a:p>
        </p:txBody>
      </p:sp>
      <p:graphicFrame>
        <p:nvGraphicFramePr>
          <p:cNvPr id="21" name="Table 20"/>
          <p:cNvGraphicFramePr>
            <a:graphicFrameLocks noGrp="1"/>
          </p:cNvGraphicFramePr>
          <p:nvPr>
            <p:extLst>
              <p:ext uri="{D42A27DB-BD31-4B8C-83A1-F6EECF244321}">
                <p14:modId xmlns:p14="http://schemas.microsoft.com/office/powerpoint/2010/main" val="2671595488"/>
              </p:ext>
            </p:extLst>
          </p:nvPr>
        </p:nvGraphicFramePr>
        <p:xfrm>
          <a:off x="669041" y="841045"/>
          <a:ext cx="3438406" cy="164592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827554">
                  <a:extLst>
                    <a:ext uri="{9D8B030D-6E8A-4147-A177-3AD203B41FA5}">
                      <a16:colId xmlns:a16="http://schemas.microsoft.com/office/drawing/2014/main" val="20000"/>
                    </a:ext>
                  </a:extLst>
                </a:gridCol>
                <a:gridCol w="854242">
                  <a:extLst>
                    <a:ext uri="{9D8B030D-6E8A-4147-A177-3AD203B41FA5}">
                      <a16:colId xmlns:a16="http://schemas.microsoft.com/office/drawing/2014/main" val="20001"/>
                    </a:ext>
                  </a:extLst>
                </a:gridCol>
                <a:gridCol w="866274">
                  <a:extLst>
                    <a:ext uri="{9D8B030D-6E8A-4147-A177-3AD203B41FA5}">
                      <a16:colId xmlns:a16="http://schemas.microsoft.com/office/drawing/2014/main" val="20002"/>
                    </a:ext>
                  </a:extLst>
                </a:gridCol>
                <a:gridCol w="890336">
                  <a:extLst>
                    <a:ext uri="{9D8B030D-6E8A-4147-A177-3AD203B41FA5}">
                      <a16:colId xmlns:a16="http://schemas.microsoft.com/office/drawing/2014/main" val="20003"/>
                    </a:ext>
                  </a:extLst>
                </a:gridCol>
              </a:tblGrid>
              <a:tr h="301353">
                <a:tc>
                  <a:txBody>
                    <a:bodyPr/>
                    <a:lstStyle/>
                    <a:p>
                      <a:pPr algn="ctr"/>
                      <a:r>
                        <a:rPr lang="en-GB" sz="2400" dirty="0">
                          <a:solidFill>
                            <a:schemeClr val="tx1"/>
                          </a:solidFill>
                        </a:rPr>
                        <a:t>100s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0.1s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GB" sz="2400" b="1" dirty="0">
                        <a:solidFill>
                          <a:schemeClr val="tx1"/>
                        </a:solidFill>
                      </a:endParaRPr>
                    </a:p>
                    <a:p>
                      <a:pPr algn="ctr"/>
                      <a:endParaRPr lang="en-GB" sz="2400" b="1" dirty="0">
                        <a:solidFill>
                          <a:schemeClr val="tx1"/>
                        </a:solidFill>
                      </a:endParaRPr>
                    </a:p>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TextBox 21"/>
          <p:cNvSpPr txBox="1"/>
          <p:nvPr/>
        </p:nvSpPr>
        <p:spPr>
          <a:xfrm>
            <a:off x="2596300" y="1340972"/>
            <a:ext cx="340158" cy="461665"/>
          </a:xfrm>
          <a:prstGeom prst="rect">
            <a:avLst/>
          </a:prstGeom>
          <a:noFill/>
        </p:spPr>
        <p:txBody>
          <a:bodyPr wrap="none" rtlCol="0">
            <a:spAutoFit/>
          </a:bodyPr>
          <a:lstStyle/>
          <a:p>
            <a:r>
              <a:rPr lang="en-GB" sz="2400" b="1" dirty="0"/>
              <a:t>7</a:t>
            </a:r>
          </a:p>
        </p:txBody>
      </p:sp>
      <p:sp>
        <p:nvSpPr>
          <p:cNvPr id="23" name="TextBox 22"/>
          <p:cNvSpPr txBox="1"/>
          <p:nvPr/>
        </p:nvSpPr>
        <p:spPr>
          <a:xfrm>
            <a:off x="1732300" y="1340972"/>
            <a:ext cx="340158" cy="461665"/>
          </a:xfrm>
          <a:prstGeom prst="rect">
            <a:avLst/>
          </a:prstGeom>
          <a:noFill/>
        </p:spPr>
        <p:txBody>
          <a:bodyPr wrap="none" rtlCol="0">
            <a:spAutoFit/>
          </a:bodyPr>
          <a:lstStyle/>
          <a:p>
            <a:r>
              <a:rPr lang="en-GB" sz="2400" b="1" dirty="0"/>
              <a:t>2</a:t>
            </a:r>
          </a:p>
        </p:txBody>
      </p:sp>
      <p:sp>
        <p:nvSpPr>
          <p:cNvPr id="24" name="TextBox 23"/>
          <p:cNvSpPr txBox="1"/>
          <p:nvPr/>
        </p:nvSpPr>
        <p:spPr>
          <a:xfrm>
            <a:off x="2596300" y="1340972"/>
            <a:ext cx="340158" cy="461665"/>
          </a:xfrm>
          <a:prstGeom prst="rect">
            <a:avLst/>
          </a:prstGeom>
          <a:noFill/>
        </p:spPr>
        <p:txBody>
          <a:bodyPr wrap="none" rtlCol="0">
            <a:spAutoFit/>
          </a:bodyPr>
          <a:lstStyle/>
          <a:p>
            <a:r>
              <a:rPr lang="en-GB" sz="2400" b="1" dirty="0"/>
              <a:t>2</a:t>
            </a:r>
          </a:p>
        </p:txBody>
      </p:sp>
      <p:sp>
        <p:nvSpPr>
          <p:cNvPr id="25" name="TextBox 24"/>
          <p:cNvSpPr txBox="1"/>
          <p:nvPr/>
        </p:nvSpPr>
        <p:spPr>
          <a:xfrm>
            <a:off x="3460300" y="1340972"/>
            <a:ext cx="340158" cy="461665"/>
          </a:xfrm>
          <a:prstGeom prst="rect">
            <a:avLst/>
          </a:prstGeom>
          <a:noFill/>
        </p:spPr>
        <p:txBody>
          <a:bodyPr wrap="none" rtlCol="0">
            <a:spAutoFit/>
          </a:bodyPr>
          <a:lstStyle/>
          <a:p>
            <a:r>
              <a:rPr lang="en-GB" sz="2400" b="1" dirty="0"/>
              <a:t>7</a:t>
            </a:r>
          </a:p>
        </p:txBody>
      </p:sp>
      <p:sp>
        <p:nvSpPr>
          <p:cNvPr id="27" name="TextBox 26"/>
          <p:cNvSpPr txBox="1"/>
          <p:nvPr/>
        </p:nvSpPr>
        <p:spPr>
          <a:xfrm>
            <a:off x="3046300" y="584972"/>
            <a:ext cx="349776" cy="830997"/>
          </a:xfrm>
          <a:prstGeom prst="rect">
            <a:avLst/>
          </a:prstGeom>
          <a:noFill/>
        </p:spPr>
        <p:txBody>
          <a:bodyPr wrap="none" rtlCol="0">
            <a:spAutoFit/>
          </a:bodyPr>
          <a:lstStyle/>
          <a:p>
            <a:r>
              <a:rPr lang="en-GB" sz="4800" b="1" dirty="0"/>
              <a:t>.</a:t>
            </a:r>
          </a:p>
        </p:txBody>
      </p:sp>
      <p:sp>
        <p:nvSpPr>
          <p:cNvPr id="28" name="TextBox 27"/>
          <p:cNvSpPr txBox="1"/>
          <p:nvPr/>
        </p:nvSpPr>
        <p:spPr>
          <a:xfrm>
            <a:off x="3046300" y="1052972"/>
            <a:ext cx="349776" cy="830997"/>
          </a:xfrm>
          <a:prstGeom prst="rect">
            <a:avLst/>
          </a:prstGeom>
          <a:noFill/>
        </p:spPr>
        <p:txBody>
          <a:bodyPr wrap="none" rtlCol="0">
            <a:spAutoFit/>
          </a:bodyPr>
          <a:lstStyle/>
          <a:p>
            <a:r>
              <a:rPr lang="en-GB" sz="4800" b="1" dirty="0"/>
              <a:t>.</a:t>
            </a:r>
          </a:p>
        </p:txBody>
      </p:sp>
      <p:graphicFrame>
        <p:nvGraphicFramePr>
          <p:cNvPr id="14" name="Table 13"/>
          <p:cNvGraphicFramePr>
            <a:graphicFrameLocks noGrp="1"/>
          </p:cNvGraphicFramePr>
          <p:nvPr>
            <p:extLst>
              <p:ext uri="{D42A27DB-BD31-4B8C-83A1-F6EECF244321}">
                <p14:modId xmlns:p14="http://schemas.microsoft.com/office/powerpoint/2010/main" val="125989732"/>
              </p:ext>
            </p:extLst>
          </p:nvPr>
        </p:nvGraphicFramePr>
        <p:xfrm>
          <a:off x="656341" y="3369102"/>
          <a:ext cx="3438406" cy="164592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827554">
                  <a:extLst>
                    <a:ext uri="{9D8B030D-6E8A-4147-A177-3AD203B41FA5}">
                      <a16:colId xmlns:a16="http://schemas.microsoft.com/office/drawing/2014/main" val="20000"/>
                    </a:ext>
                  </a:extLst>
                </a:gridCol>
                <a:gridCol w="854242">
                  <a:extLst>
                    <a:ext uri="{9D8B030D-6E8A-4147-A177-3AD203B41FA5}">
                      <a16:colId xmlns:a16="http://schemas.microsoft.com/office/drawing/2014/main" val="20001"/>
                    </a:ext>
                  </a:extLst>
                </a:gridCol>
                <a:gridCol w="866274">
                  <a:extLst>
                    <a:ext uri="{9D8B030D-6E8A-4147-A177-3AD203B41FA5}">
                      <a16:colId xmlns:a16="http://schemas.microsoft.com/office/drawing/2014/main" val="20002"/>
                    </a:ext>
                  </a:extLst>
                </a:gridCol>
                <a:gridCol w="890336">
                  <a:extLst>
                    <a:ext uri="{9D8B030D-6E8A-4147-A177-3AD203B41FA5}">
                      <a16:colId xmlns:a16="http://schemas.microsoft.com/office/drawing/2014/main" val="20003"/>
                    </a:ext>
                  </a:extLst>
                </a:gridCol>
              </a:tblGrid>
              <a:tr h="301353">
                <a:tc>
                  <a:txBody>
                    <a:bodyPr/>
                    <a:lstStyle/>
                    <a:p>
                      <a:pPr algn="ctr"/>
                      <a:r>
                        <a:rPr lang="en-GB" sz="2400" dirty="0">
                          <a:solidFill>
                            <a:schemeClr val="tx1"/>
                          </a:solidFill>
                        </a:rPr>
                        <a:t>100s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0.1s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GB" sz="2400" b="1" dirty="0">
                        <a:solidFill>
                          <a:schemeClr val="tx1"/>
                        </a:solidFill>
                      </a:endParaRPr>
                    </a:p>
                    <a:p>
                      <a:pPr algn="ctr"/>
                      <a:endParaRPr lang="en-GB" sz="2400" b="1" dirty="0">
                        <a:solidFill>
                          <a:schemeClr val="tx1"/>
                        </a:solidFill>
                      </a:endParaRPr>
                    </a:p>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2583600" y="3869029"/>
            <a:ext cx="340158" cy="461665"/>
          </a:xfrm>
          <a:prstGeom prst="rect">
            <a:avLst/>
          </a:prstGeom>
          <a:noFill/>
        </p:spPr>
        <p:txBody>
          <a:bodyPr wrap="none" rtlCol="0">
            <a:spAutoFit/>
          </a:bodyPr>
          <a:lstStyle/>
          <a:p>
            <a:r>
              <a:rPr lang="en-GB" sz="2400" b="1" dirty="0"/>
              <a:t>9</a:t>
            </a:r>
          </a:p>
        </p:txBody>
      </p:sp>
      <p:sp>
        <p:nvSpPr>
          <p:cNvPr id="16" name="TextBox 15"/>
          <p:cNvSpPr txBox="1"/>
          <p:nvPr/>
        </p:nvSpPr>
        <p:spPr>
          <a:xfrm>
            <a:off x="1719600" y="3869029"/>
            <a:ext cx="340158" cy="461665"/>
          </a:xfrm>
          <a:prstGeom prst="rect">
            <a:avLst/>
          </a:prstGeom>
          <a:noFill/>
        </p:spPr>
        <p:txBody>
          <a:bodyPr wrap="none" rtlCol="0">
            <a:spAutoFit/>
          </a:bodyPr>
          <a:lstStyle/>
          <a:p>
            <a:r>
              <a:rPr lang="en-GB" sz="2400" b="1" dirty="0"/>
              <a:t>4</a:t>
            </a:r>
          </a:p>
        </p:txBody>
      </p:sp>
      <p:sp>
        <p:nvSpPr>
          <p:cNvPr id="17" name="TextBox 16"/>
          <p:cNvSpPr txBox="1"/>
          <p:nvPr/>
        </p:nvSpPr>
        <p:spPr>
          <a:xfrm>
            <a:off x="2584800" y="3870000"/>
            <a:ext cx="340158" cy="461665"/>
          </a:xfrm>
          <a:prstGeom prst="rect">
            <a:avLst/>
          </a:prstGeom>
          <a:noFill/>
        </p:spPr>
        <p:txBody>
          <a:bodyPr wrap="none" rtlCol="0">
            <a:spAutoFit/>
          </a:bodyPr>
          <a:lstStyle/>
          <a:p>
            <a:r>
              <a:rPr lang="en-GB" sz="2400" b="1" dirty="0"/>
              <a:t>4</a:t>
            </a:r>
          </a:p>
        </p:txBody>
      </p:sp>
      <p:sp>
        <p:nvSpPr>
          <p:cNvPr id="18" name="TextBox 17"/>
          <p:cNvSpPr txBox="1"/>
          <p:nvPr/>
        </p:nvSpPr>
        <p:spPr>
          <a:xfrm>
            <a:off x="3420000" y="3870000"/>
            <a:ext cx="340158" cy="461665"/>
          </a:xfrm>
          <a:prstGeom prst="rect">
            <a:avLst/>
          </a:prstGeom>
          <a:noFill/>
        </p:spPr>
        <p:txBody>
          <a:bodyPr wrap="none" rtlCol="0">
            <a:spAutoFit/>
          </a:bodyPr>
          <a:lstStyle/>
          <a:p>
            <a:r>
              <a:rPr lang="en-GB" sz="2400" b="1" dirty="0"/>
              <a:t>9</a:t>
            </a:r>
          </a:p>
        </p:txBody>
      </p:sp>
      <p:sp>
        <p:nvSpPr>
          <p:cNvPr id="19" name="TextBox 18"/>
          <p:cNvSpPr txBox="1"/>
          <p:nvPr/>
        </p:nvSpPr>
        <p:spPr>
          <a:xfrm>
            <a:off x="3033600" y="3113029"/>
            <a:ext cx="349776" cy="830997"/>
          </a:xfrm>
          <a:prstGeom prst="rect">
            <a:avLst/>
          </a:prstGeom>
          <a:noFill/>
        </p:spPr>
        <p:txBody>
          <a:bodyPr wrap="none" rtlCol="0">
            <a:spAutoFit/>
          </a:bodyPr>
          <a:lstStyle/>
          <a:p>
            <a:r>
              <a:rPr lang="en-GB" sz="4800" b="1" dirty="0"/>
              <a:t>.</a:t>
            </a:r>
          </a:p>
        </p:txBody>
      </p:sp>
      <p:sp>
        <p:nvSpPr>
          <p:cNvPr id="20" name="TextBox 19"/>
          <p:cNvSpPr txBox="1"/>
          <p:nvPr/>
        </p:nvSpPr>
        <p:spPr>
          <a:xfrm>
            <a:off x="3034800" y="3600000"/>
            <a:ext cx="349776" cy="830997"/>
          </a:xfrm>
          <a:prstGeom prst="rect">
            <a:avLst/>
          </a:prstGeom>
          <a:noFill/>
        </p:spPr>
        <p:txBody>
          <a:bodyPr wrap="none" rtlCol="0">
            <a:spAutoFit/>
          </a:bodyPr>
          <a:lstStyle/>
          <a:p>
            <a:r>
              <a:rPr lang="en-GB" sz="4800" b="1" dirty="0"/>
              <a:t>.</a:t>
            </a:r>
          </a:p>
        </p:txBody>
      </p:sp>
      <p:grpSp>
        <p:nvGrpSpPr>
          <p:cNvPr id="3" name="Group 2"/>
          <p:cNvGrpSpPr/>
          <p:nvPr/>
        </p:nvGrpSpPr>
        <p:grpSpPr>
          <a:xfrm>
            <a:off x="4762713" y="774625"/>
            <a:ext cx="4040616" cy="1061838"/>
            <a:chOff x="4762713" y="774625"/>
            <a:chExt cx="4040616" cy="1061838"/>
          </a:xfrm>
        </p:grpSpPr>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4762713" y="774625"/>
              <a:ext cx="4040616" cy="106183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Divide 27 by 10. </a:t>
              </a:r>
              <a:r>
                <a:rPr lang="en-GB" sz="2000" b="1" dirty="0">
                  <a:solidFill>
                    <a:srgbClr val="253746"/>
                  </a:solidFill>
                </a:rPr>
                <a:t>Write the answer on your whiteboard.</a:t>
              </a:r>
            </a:p>
          </p:txBody>
        </p:sp>
        <p:pic>
          <p:nvPicPr>
            <p:cNvPr id="3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1221" y="1075374"/>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5036555" y="2185872"/>
            <a:ext cx="2996889" cy="541445"/>
          </a:xfrm>
          <a:prstGeom prst="wedgeEllipseCallout">
            <a:avLst>
              <a:gd name="adj1" fmla="val 73879"/>
              <a:gd name="adj2" fmla="val 10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p>
        </p:txBody>
      </p:sp>
      <p:grpSp>
        <p:nvGrpSpPr>
          <p:cNvPr id="32" name="Group 31"/>
          <p:cNvGrpSpPr/>
          <p:nvPr/>
        </p:nvGrpSpPr>
        <p:grpSpPr>
          <a:xfrm>
            <a:off x="4762713" y="3116976"/>
            <a:ext cx="4040616" cy="1061838"/>
            <a:chOff x="4762713" y="774625"/>
            <a:chExt cx="4040616" cy="1061838"/>
          </a:xfrm>
        </p:grpSpPr>
        <p:sp>
          <p:nvSpPr>
            <p:cNvPr id="33" name="Speech Bubble: Rectangle with Corners Rounded 10">
              <a:extLst>
                <a:ext uri="{FF2B5EF4-FFF2-40B4-BE49-F238E27FC236}">
                  <a16:creationId xmlns:a16="http://schemas.microsoft.com/office/drawing/2014/main" id="{CD2579CE-2DB8-4F93-8ECD-0E9BF715B235}"/>
                </a:ext>
              </a:extLst>
            </p:cNvPr>
            <p:cNvSpPr/>
            <p:nvPr/>
          </p:nvSpPr>
          <p:spPr>
            <a:xfrm>
              <a:off x="4762713" y="774625"/>
              <a:ext cx="4040616" cy="106183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a:t>
              </a:r>
              <a:r>
                <a:rPr lang="en-GB" sz="2000" b="1" dirty="0">
                  <a:solidFill>
                    <a:srgbClr val="FF0000"/>
                  </a:solidFill>
                </a:rPr>
                <a:t>49 ÷ 10. </a:t>
              </a:r>
            </a:p>
            <a:p>
              <a:pPr algn="ctr"/>
              <a:r>
                <a:rPr lang="en-GB" sz="2000" b="1" dirty="0">
                  <a:solidFill>
                    <a:srgbClr val="253746"/>
                  </a:solidFill>
                </a:rPr>
                <a:t>Write the answer on your whiteboard.</a:t>
              </a:r>
            </a:p>
          </p:txBody>
        </p:sp>
        <p:pic>
          <p:nvPicPr>
            <p:cNvPr id="3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1221" y="1075374"/>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5220655" y="4473577"/>
            <a:ext cx="2628687" cy="541445"/>
          </a:xfrm>
          <a:prstGeom prst="wedgeEllipseCallout">
            <a:avLst>
              <a:gd name="adj1" fmla="val 73643"/>
              <a:gd name="adj2" fmla="val -1024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p>
        </p:txBody>
      </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4065021" y="5250576"/>
            <a:ext cx="3886200" cy="985124"/>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happened to the </a:t>
            </a:r>
            <a:r>
              <a:rPr lang="en-GB" sz="2000" b="1" dirty="0">
                <a:solidFill>
                  <a:srgbClr val="FF0000"/>
                </a:solidFill>
              </a:rPr>
              <a:t>digits </a:t>
            </a:r>
            <a:r>
              <a:rPr lang="en-GB" sz="2000" b="1" dirty="0">
                <a:solidFill>
                  <a:srgbClr val="253746"/>
                </a:solidFill>
              </a:rPr>
              <a:t>each time?</a:t>
            </a:r>
          </a:p>
        </p:txBody>
      </p:sp>
    </p:spTree>
    <p:extLst>
      <p:ext uri="{BB962C8B-B14F-4D97-AF65-F5344CB8AC3E}">
        <p14:creationId xmlns:p14="http://schemas.microsoft.com/office/powerpoint/2010/main" val="10402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3"/>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2"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p:bldP spid="23" grpId="1"/>
      <p:bldP spid="24" grpId="0"/>
      <p:bldP spid="25" grpId="0"/>
      <p:bldP spid="28" grpId="0"/>
      <p:bldP spid="15" grpId="1"/>
      <p:bldP spid="15" grpId="2"/>
      <p:bldP spid="16" grpId="1"/>
      <p:bldP spid="16" grpId="2"/>
      <p:bldP spid="17" grpId="0"/>
      <p:bldP spid="18" grpId="0"/>
      <p:bldP spid="19" grpId="0"/>
      <p:bldP spid="20" grpId="0"/>
      <p:bldP spid="31"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Divide 2-digit numbers by 10 to create 1-place decimal numbers</a:t>
            </a:r>
            <a:r>
              <a:rPr lang="en-GB" sz="2000" b="1" dirty="0">
                <a:solidFill>
                  <a:schemeClr val="accent5">
                    <a:lumMod val="75000"/>
                  </a:schemeClr>
                </a:solidFill>
              </a:rPr>
              <a:t>.</a:t>
            </a:r>
          </a:p>
        </p:txBody>
      </p:sp>
      <p:graphicFrame>
        <p:nvGraphicFramePr>
          <p:cNvPr id="21" name="Table 20"/>
          <p:cNvGraphicFramePr>
            <a:graphicFrameLocks noGrp="1"/>
          </p:cNvGraphicFramePr>
          <p:nvPr>
            <p:extLst>
              <p:ext uri="{D42A27DB-BD31-4B8C-83A1-F6EECF244321}">
                <p14:modId xmlns:p14="http://schemas.microsoft.com/office/powerpoint/2010/main" val="4062329839"/>
              </p:ext>
            </p:extLst>
          </p:nvPr>
        </p:nvGraphicFramePr>
        <p:xfrm>
          <a:off x="669041" y="841045"/>
          <a:ext cx="3438406" cy="164592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827554">
                  <a:extLst>
                    <a:ext uri="{9D8B030D-6E8A-4147-A177-3AD203B41FA5}">
                      <a16:colId xmlns:a16="http://schemas.microsoft.com/office/drawing/2014/main" val="20000"/>
                    </a:ext>
                  </a:extLst>
                </a:gridCol>
                <a:gridCol w="854242">
                  <a:extLst>
                    <a:ext uri="{9D8B030D-6E8A-4147-A177-3AD203B41FA5}">
                      <a16:colId xmlns:a16="http://schemas.microsoft.com/office/drawing/2014/main" val="20001"/>
                    </a:ext>
                  </a:extLst>
                </a:gridCol>
                <a:gridCol w="866274">
                  <a:extLst>
                    <a:ext uri="{9D8B030D-6E8A-4147-A177-3AD203B41FA5}">
                      <a16:colId xmlns:a16="http://schemas.microsoft.com/office/drawing/2014/main" val="20002"/>
                    </a:ext>
                  </a:extLst>
                </a:gridCol>
                <a:gridCol w="890336">
                  <a:extLst>
                    <a:ext uri="{9D8B030D-6E8A-4147-A177-3AD203B41FA5}">
                      <a16:colId xmlns:a16="http://schemas.microsoft.com/office/drawing/2014/main" val="20003"/>
                    </a:ext>
                  </a:extLst>
                </a:gridCol>
              </a:tblGrid>
              <a:tr h="301353">
                <a:tc>
                  <a:txBody>
                    <a:bodyPr/>
                    <a:lstStyle/>
                    <a:p>
                      <a:pPr algn="ctr"/>
                      <a:r>
                        <a:rPr lang="en-GB" sz="2400" dirty="0">
                          <a:solidFill>
                            <a:schemeClr val="tx1"/>
                          </a:solidFill>
                        </a:rPr>
                        <a:t>100s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0.1s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GB" sz="2400" b="1" dirty="0">
                        <a:solidFill>
                          <a:schemeClr val="tx1"/>
                        </a:solidFill>
                      </a:endParaRPr>
                    </a:p>
                    <a:p>
                      <a:pPr algn="ctr"/>
                      <a:endParaRPr lang="en-GB" sz="2400" b="1" dirty="0">
                        <a:solidFill>
                          <a:schemeClr val="tx1"/>
                        </a:solidFill>
                      </a:endParaRPr>
                    </a:p>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TextBox 21"/>
          <p:cNvSpPr txBox="1"/>
          <p:nvPr/>
        </p:nvSpPr>
        <p:spPr>
          <a:xfrm>
            <a:off x="2596300" y="1340972"/>
            <a:ext cx="340158" cy="461665"/>
          </a:xfrm>
          <a:prstGeom prst="rect">
            <a:avLst/>
          </a:prstGeom>
          <a:noFill/>
        </p:spPr>
        <p:txBody>
          <a:bodyPr wrap="none" rtlCol="0">
            <a:spAutoFit/>
          </a:bodyPr>
          <a:lstStyle/>
          <a:p>
            <a:r>
              <a:rPr lang="en-GB" sz="2400" b="1" dirty="0"/>
              <a:t>5</a:t>
            </a:r>
          </a:p>
        </p:txBody>
      </p:sp>
      <p:sp>
        <p:nvSpPr>
          <p:cNvPr id="23" name="TextBox 22"/>
          <p:cNvSpPr txBox="1"/>
          <p:nvPr/>
        </p:nvSpPr>
        <p:spPr>
          <a:xfrm>
            <a:off x="1764000" y="1340972"/>
            <a:ext cx="340158" cy="461665"/>
          </a:xfrm>
          <a:prstGeom prst="rect">
            <a:avLst/>
          </a:prstGeom>
          <a:noFill/>
        </p:spPr>
        <p:txBody>
          <a:bodyPr wrap="none" rtlCol="0">
            <a:spAutoFit/>
          </a:bodyPr>
          <a:lstStyle/>
          <a:p>
            <a:r>
              <a:rPr lang="en-GB" sz="2400" b="1" dirty="0"/>
              <a:t>3</a:t>
            </a:r>
          </a:p>
        </p:txBody>
      </p:sp>
      <p:sp>
        <p:nvSpPr>
          <p:cNvPr id="24" name="TextBox 23"/>
          <p:cNvSpPr txBox="1"/>
          <p:nvPr/>
        </p:nvSpPr>
        <p:spPr>
          <a:xfrm>
            <a:off x="2596300" y="1342800"/>
            <a:ext cx="340158" cy="461665"/>
          </a:xfrm>
          <a:prstGeom prst="rect">
            <a:avLst/>
          </a:prstGeom>
          <a:noFill/>
        </p:spPr>
        <p:txBody>
          <a:bodyPr wrap="none" rtlCol="0">
            <a:spAutoFit/>
          </a:bodyPr>
          <a:lstStyle/>
          <a:p>
            <a:r>
              <a:rPr lang="en-GB" sz="2400" b="1" dirty="0"/>
              <a:t>3</a:t>
            </a:r>
          </a:p>
        </p:txBody>
      </p:sp>
      <p:sp>
        <p:nvSpPr>
          <p:cNvPr id="25" name="TextBox 24"/>
          <p:cNvSpPr txBox="1"/>
          <p:nvPr/>
        </p:nvSpPr>
        <p:spPr>
          <a:xfrm>
            <a:off x="3460300" y="1340972"/>
            <a:ext cx="340158" cy="461665"/>
          </a:xfrm>
          <a:prstGeom prst="rect">
            <a:avLst/>
          </a:prstGeom>
          <a:noFill/>
        </p:spPr>
        <p:txBody>
          <a:bodyPr wrap="none" rtlCol="0">
            <a:spAutoFit/>
          </a:bodyPr>
          <a:lstStyle/>
          <a:p>
            <a:r>
              <a:rPr lang="en-GB" sz="2400" b="1" dirty="0"/>
              <a:t>5</a:t>
            </a:r>
          </a:p>
        </p:txBody>
      </p:sp>
      <p:sp>
        <p:nvSpPr>
          <p:cNvPr id="27" name="TextBox 26"/>
          <p:cNvSpPr txBox="1"/>
          <p:nvPr/>
        </p:nvSpPr>
        <p:spPr>
          <a:xfrm>
            <a:off x="3046300" y="584972"/>
            <a:ext cx="349776" cy="830997"/>
          </a:xfrm>
          <a:prstGeom prst="rect">
            <a:avLst/>
          </a:prstGeom>
          <a:noFill/>
        </p:spPr>
        <p:txBody>
          <a:bodyPr wrap="none" rtlCol="0">
            <a:spAutoFit/>
          </a:bodyPr>
          <a:lstStyle/>
          <a:p>
            <a:r>
              <a:rPr lang="en-GB" sz="4800" b="1" dirty="0"/>
              <a:t>.</a:t>
            </a:r>
          </a:p>
        </p:txBody>
      </p:sp>
      <p:sp>
        <p:nvSpPr>
          <p:cNvPr id="28" name="TextBox 27"/>
          <p:cNvSpPr txBox="1"/>
          <p:nvPr/>
        </p:nvSpPr>
        <p:spPr>
          <a:xfrm>
            <a:off x="3046300" y="1052972"/>
            <a:ext cx="349776" cy="830997"/>
          </a:xfrm>
          <a:prstGeom prst="rect">
            <a:avLst/>
          </a:prstGeom>
          <a:noFill/>
        </p:spPr>
        <p:txBody>
          <a:bodyPr wrap="none" rtlCol="0">
            <a:spAutoFit/>
          </a:bodyPr>
          <a:lstStyle/>
          <a:p>
            <a:r>
              <a:rPr lang="en-GB" sz="4800" b="1" dirty="0"/>
              <a:t>.</a:t>
            </a:r>
          </a:p>
        </p:txBody>
      </p:sp>
      <p:graphicFrame>
        <p:nvGraphicFramePr>
          <p:cNvPr id="14" name="Table 13"/>
          <p:cNvGraphicFramePr>
            <a:graphicFrameLocks noGrp="1"/>
          </p:cNvGraphicFramePr>
          <p:nvPr>
            <p:extLst>
              <p:ext uri="{D42A27DB-BD31-4B8C-83A1-F6EECF244321}">
                <p14:modId xmlns:p14="http://schemas.microsoft.com/office/powerpoint/2010/main" val="2512440358"/>
              </p:ext>
            </p:extLst>
          </p:nvPr>
        </p:nvGraphicFramePr>
        <p:xfrm>
          <a:off x="656341" y="3369102"/>
          <a:ext cx="3438406" cy="164592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827554">
                  <a:extLst>
                    <a:ext uri="{9D8B030D-6E8A-4147-A177-3AD203B41FA5}">
                      <a16:colId xmlns:a16="http://schemas.microsoft.com/office/drawing/2014/main" val="20000"/>
                    </a:ext>
                  </a:extLst>
                </a:gridCol>
                <a:gridCol w="854242">
                  <a:extLst>
                    <a:ext uri="{9D8B030D-6E8A-4147-A177-3AD203B41FA5}">
                      <a16:colId xmlns:a16="http://schemas.microsoft.com/office/drawing/2014/main" val="20001"/>
                    </a:ext>
                  </a:extLst>
                </a:gridCol>
                <a:gridCol w="866274">
                  <a:extLst>
                    <a:ext uri="{9D8B030D-6E8A-4147-A177-3AD203B41FA5}">
                      <a16:colId xmlns:a16="http://schemas.microsoft.com/office/drawing/2014/main" val="20002"/>
                    </a:ext>
                  </a:extLst>
                </a:gridCol>
                <a:gridCol w="890336">
                  <a:extLst>
                    <a:ext uri="{9D8B030D-6E8A-4147-A177-3AD203B41FA5}">
                      <a16:colId xmlns:a16="http://schemas.microsoft.com/office/drawing/2014/main" val="20003"/>
                    </a:ext>
                  </a:extLst>
                </a:gridCol>
              </a:tblGrid>
              <a:tr h="301353">
                <a:tc>
                  <a:txBody>
                    <a:bodyPr/>
                    <a:lstStyle/>
                    <a:p>
                      <a:pPr algn="ctr"/>
                      <a:r>
                        <a:rPr lang="en-GB" sz="2400" dirty="0">
                          <a:solidFill>
                            <a:schemeClr val="tx1"/>
                          </a:solidFill>
                        </a:rPr>
                        <a:t>100s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0.1s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GB" sz="2400" b="1" dirty="0">
                        <a:solidFill>
                          <a:schemeClr val="tx1"/>
                        </a:solidFill>
                      </a:endParaRPr>
                    </a:p>
                    <a:p>
                      <a:pPr algn="ctr"/>
                      <a:endParaRPr lang="en-GB" sz="2400" b="1" dirty="0">
                        <a:solidFill>
                          <a:schemeClr val="tx1"/>
                        </a:solidFill>
                      </a:endParaRPr>
                    </a:p>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2583600" y="3869029"/>
            <a:ext cx="340158" cy="461665"/>
          </a:xfrm>
          <a:prstGeom prst="rect">
            <a:avLst/>
          </a:prstGeom>
          <a:noFill/>
        </p:spPr>
        <p:txBody>
          <a:bodyPr wrap="none" rtlCol="0">
            <a:spAutoFit/>
          </a:bodyPr>
          <a:lstStyle/>
          <a:p>
            <a:r>
              <a:rPr lang="en-GB" sz="2400" b="1" dirty="0"/>
              <a:t>9</a:t>
            </a:r>
          </a:p>
        </p:txBody>
      </p:sp>
      <p:sp>
        <p:nvSpPr>
          <p:cNvPr id="16" name="TextBox 15"/>
          <p:cNvSpPr txBox="1"/>
          <p:nvPr/>
        </p:nvSpPr>
        <p:spPr>
          <a:xfrm>
            <a:off x="1719600" y="3869029"/>
            <a:ext cx="340158" cy="461665"/>
          </a:xfrm>
          <a:prstGeom prst="rect">
            <a:avLst/>
          </a:prstGeom>
          <a:noFill/>
        </p:spPr>
        <p:txBody>
          <a:bodyPr wrap="none" rtlCol="0">
            <a:spAutoFit/>
          </a:bodyPr>
          <a:lstStyle/>
          <a:p>
            <a:r>
              <a:rPr lang="en-GB" sz="2400" b="1" dirty="0"/>
              <a:t>0</a:t>
            </a:r>
          </a:p>
        </p:txBody>
      </p:sp>
      <p:sp>
        <p:nvSpPr>
          <p:cNvPr id="17" name="TextBox 16"/>
          <p:cNvSpPr txBox="1"/>
          <p:nvPr/>
        </p:nvSpPr>
        <p:spPr>
          <a:xfrm>
            <a:off x="2584800" y="3870000"/>
            <a:ext cx="340158" cy="461665"/>
          </a:xfrm>
          <a:prstGeom prst="rect">
            <a:avLst/>
          </a:prstGeom>
          <a:noFill/>
        </p:spPr>
        <p:txBody>
          <a:bodyPr wrap="none" rtlCol="0">
            <a:spAutoFit/>
          </a:bodyPr>
          <a:lstStyle/>
          <a:p>
            <a:r>
              <a:rPr lang="en-GB" sz="2400" b="1" dirty="0"/>
              <a:t>0</a:t>
            </a:r>
          </a:p>
        </p:txBody>
      </p:sp>
      <p:sp>
        <p:nvSpPr>
          <p:cNvPr id="18" name="TextBox 17"/>
          <p:cNvSpPr txBox="1"/>
          <p:nvPr/>
        </p:nvSpPr>
        <p:spPr>
          <a:xfrm>
            <a:off x="3420000" y="3870000"/>
            <a:ext cx="340158" cy="461665"/>
          </a:xfrm>
          <a:prstGeom prst="rect">
            <a:avLst/>
          </a:prstGeom>
          <a:noFill/>
        </p:spPr>
        <p:txBody>
          <a:bodyPr wrap="none" rtlCol="0">
            <a:spAutoFit/>
          </a:bodyPr>
          <a:lstStyle/>
          <a:p>
            <a:r>
              <a:rPr lang="en-GB" sz="2400" b="1" dirty="0"/>
              <a:t>9</a:t>
            </a:r>
          </a:p>
        </p:txBody>
      </p:sp>
      <p:sp>
        <p:nvSpPr>
          <p:cNvPr id="19" name="TextBox 18"/>
          <p:cNvSpPr txBox="1"/>
          <p:nvPr/>
        </p:nvSpPr>
        <p:spPr>
          <a:xfrm>
            <a:off x="3033600" y="3113029"/>
            <a:ext cx="349776" cy="830997"/>
          </a:xfrm>
          <a:prstGeom prst="rect">
            <a:avLst/>
          </a:prstGeom>
          <a:noFill/>
        </p:spPr>
        <p:txBody>
          <a:bodyPr wrap="none" rtlCol="0">
            <a:spAutoFit/>
          </a:bodyPr>
          <a:lstStyle/>
          <a:p>
            <a:r>
              <a:rPr lang="en-GB" sz="4800" b="1" dirty="0"/>
              <a:t>.</a:t>
            </a:r>
          </a:p>
        </p:txBody>
      </p:sp>
      <p:sp>
        <p:nvSpPr>
          <p:cNvPr id="20" name="TextBox 19"/>
          <p:cNvSpPr txBox="1"/>
          <p:nvPr/>
        </p:nvSpPr>
        <p:spPr>
          <a:xfrm>
            <a:off x="3034800" y="3600000"/>
            <a:ext cx="349776" cy="830997"/>
          </a:xfrm>
          <a:prstGeom prst="rect">
            <a:avLst/>
          </a:prstGeom>
          <a:noFill/>
        </p:spPr>
        <p:txBody>
          <a:bodyPr wrap="none" rtlCol="0">
            <a:spAutoFit/>
          </a:bodyPr>
          <a:lstStyle/>
          <a:p>
            <a:r>
              <a:rPr lang="en-GB" sz="4800" b="1" dirty="0"/>
              <a:t>.</a:t>
            </a:r>
          </a:p>
        </p:txBody>
      </p:sp>
      <p:grpSp>
        <p:nvGrpSpPr>
          <p:cNvPr id="3" name="Group 2"/>
          <p:cNvGrpSpPr/>
          <p:nvPr/>
        </p:nvGrpSpPr>
        <p:grpSpPr>
          <a:xfrm>
            <a:off x="4762713" y="774625"/>
            <a:ext cx="4040616" cy="1061838"/>
            <a:chOff x="4762713" y="774625"/>
            <a:chExt cx="4040616" cy="1061838"/>
          </a:xfrm>
        </p:grpSpPr>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4762713" y="774625"/>
              <a:ext cx="4040616" cy="106183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a:t>
              </a:r>
              <a:r>
                <a:rPr lang="en-GB" sz="2000" b="1" dirty="0">
                  <a:solidFill>
                    <a:srgbClr val="FF0000"/>
                  </a:solidFill>
                </a:rPr>
                <a:t>435 ÷ 10. </a:t>
              </a:r>
            </a:p>
            <a:p>
              <a:pPr algn="ctr"/>
              <a:r>
                <a:rPr lang="en-GB" sz="2000" b="1" dirty="0">
                  <a:solidFill>
                    <a:srgbClr val="253746"/>
                  </a:solidFill>
                </a:rPr>
                <a:t>Write the answer on your whiteboard.</a:t>
              </a:r>
            </a:p>
          </p:txBody>
        </p:sp>
        <p:pic>
          <p:nvPicPr>
            <p:cNvPr id="3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1221" y="1075374"/>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5609635" y="1819037"/>
            <a:ext cx="2887767" cy="541445"/>
          </a:xfrm>
          <a:prstGeom prst="wedgeEllipseCallout">
            <a:avLst>
              <a:gd name="adj1" fmla="val -516"/>
              <a:gd name="adj2" fmla="val 122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p>
        </p:txBody>
      </p:sp>
      <p:grpSp>
        <p:nvGrpSpPr>
          <p:cNvPr id="32" name="Group 31"/>
          <p:cNvGrpSpPr/>
          <p:nvPr/>
        </p:nvGrpSpPr>
        <p:grpSpPr>
          <a:xfrm>
            <a:off x="4685505" y="4015498"/>
            <a:ext cx="4040616" cy="1061838"/>
            <a:chOff x="4762713" y="774625"/>
            <a:chExt cx="4040616" cy="1061838"/>
          </a:xfrm>
        </p:grpSpPr>
        <p:sp>
          <p:nvSpPr>
            <p:cNvPr id="33" name="Speech Bubble: Rectangle with Corners Rounded 10">
              <a:extLst>
                <a:ext uri="{FF2B5EF4-FFF2-40B4-BE49-F238E27FC236}">
                  <a16:creationId xmlns:a16="http://schemas.microsoft.com/office/drawing/2014/main" id="{CD2579CE-2DB8-4F93-8ECD-0E9BF715B235}"/>
                </a:ext>
              </a:extLst>
            </p:cNvPr>
            <p:cNvSpPr/>
            <p:nvPr/>
          </p:nvSpPr>
          <p:spPr>
            <a:xfrm>
              <a:off x="4762713" y="774625"/>
              <a:ext cx="4040616" cy="106183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a:t>
              </a:r>
              <a:r>
                <a:rPr lang="en-GB" sz="2000" b="1" dirty="0">
                  <a:solidFill>
                    <a:srgbClr val="FF0000"/>
                  </a:solidFill>
                </a:rPr>
                <a:t>409 ÷ 10. </a:t>
              </a:r>
            </a:p>
            <a:p>
              <a:pPr algn="ctr"/>
              <a:r>
                <a:rPr lang="en-GB" sz="2000" b="1" dirty="0">
                  <a:solidFill>
                    <a:srgbClr val="253746"/>
                  </a:solidFill>
                </a:rPr>
                <a:t>Write the answer on your whiteboard.</a:t>
              </a:r>
            </a:p>
          </p:txBody>
        </p:sp>
        <p:pic>
          <p:nvPicPr>
            <p:cNvPr id="3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1221" y="1075374"/>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4545447" y="5042483"/>
            <a:ext cx="2912758" cy="541445"/>
          </a:xfrm>
          <a:prstGeom prst="wedgeEllipseCallout">
            <a:avLst>
              <a:gd name="adj1" fmla="val -2958"/>
              <a:gd name="adj2" fmla="val 94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p>
        </p:txBody>
      </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4839921" y="2744295"/>
            <a:ext cx="3886200" cy="985124"/>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All three digits </a:t>
            </a:r>
            <a:r>
              <a:rPr lang="en-GB" sz="2000" b="1" dirty="0">
                <a:solidFill>
                  <a:srgbClr val="253746"/>
                </a:solidFill>
              </a:rPr>
              <a:t>move one place to the right.</a:t>
            </a:r>
          </a:p>
        </p:txBody>
      </p:sp>
      <p:sp>
        <p:nvSpPr>
          <p:cNvPr id="29" name="TextBox 28"/>
          <p:cNvSpPr txBox="1"/>
          <p:nvPr/>
        </p:nvSpPr>
        <p:spPr>
          <a:xfrm>
            <a:off x="936000" y="1342800"/>
            <a:ext cx="340158" cy="461665"/>
          </a:xfrm>
          <a:prstGeom prst="rect">
            <a:avLst/>
          </a:prstGeom>
          <a:noFill/>
        </p:spPr>
        <p:txBody>
          <a:bodyPr wrap="none" rtlCol="0">
            <a:spAutoFit/>
          </a:bodyPr>
          <a:lstStyle/>
          <a:p>
            <a:r>
              <a:rPr lang="en-GB" sz="2400" b="1" dirty="0"/>
              <a:t>4</a:t>
            </a:r>
          </a:p>
        </p:txBody>
      </p:sp>
      <p:sp>
        <p:nvSpPr>
          <p:cNvPr id="37" name="TextBox 36"/>
          <p:cNvSpPr txBox="1"/>
          <p:nvPr/>
        </p:nvSpPr>
        <p:spPr>
          <a:xfrm>
            <a:off x="1764000" y="1342800"/>
            <a:ext cx="340158" cy="461665"/>
          </a:xfrm>
          <a:prstGeom prst="rect">
            <a:avLst/>
          </a:prstGeom>
          <a:noFill/>
        </p:spPr>
        <p:txBody>
          <a:bodyPr wrap="none" rtlCol="0">
            <a:spAutoFit/>
          </a:bodyPr>
          <a:lstStyle/>
          <a:p>
            <a:r>
              <a:rPr lang="en-GB" sz="2400" b="1" dirty="0"/>
              <a:t>4</a:t>
            </a:r>
          </a:p>
        </p:txBody>
      </p:sp>
      <p:sp>
        <p:nvSpPr>
          <p:cNvPr id="38" name="TextBox 37"/>
          <p:cNvSpPr txBox="1"/>
          <p:nvPr/>
        </p:nvSpPr>
        <p:spPr>
          <a:xfrm>
            <a:off x="900000" y="3870000"/>
            <a:ext cx="340158" cy="461665"/>
          </a:xfrm>
          <a:prstGeom prst="rect">
            <a:avLst/>
          </a:prstGeom>
          <a:noFill/>
        </p:spPr>
        <p:txBody>
          <a:bodyPr wrap="none" rtlCol="0">
            <a:spAutoFit/>
          </a:bodyPr>
          <a:lstStyle/>
          <a:p>
            <a:r>
              <a:rPr lang="en-GB" sz="2400" b="1" dirty="0"/>
              <a:t>4</a:t>
            </a:r>
          </a:p>
        </p:txBody>
      </p:sp>
      <p:sp>
        <p:nvSpPr>
          <p:cNvPr id="39" name="TextBox 38"/>
          <p:cNvSpPr txBox="1"/>
          <p:nvPr/>
        </p:nvSpPr>
        <p:spPr>
          <a:xfrm>
            <a:off x="1720800" y="3870000"/>
            <a:ext cx="340158" cy="461665"/>
          </a:xfrm>
          <a:prstGeom prst="rect">
            <a:avLst/>
          </a:prstGeom>
          <a:noFill/>
        </p:spPr>
        <p:txBody>
          <a:bodyPr wrap="none" rtlCol="0">
            <a:spAutoFit/>
          </a:bodyPr>
          <a:lstStyle/>
          <a:p>
            <a:r>
              <a:rPr lang="en-GB" sz="2400" b="1" dirty="0"/>
              <a:t>4</a:t>
            </a:r>
          </a:p>
        </p:txBody>
      </p:sp>
    </p:spTree>
    <p:extLst>
      <p:ext uri="{BB962C8B-B14F-4D97-AF65-F5344CB8AC3E}">
        <p14:creationId xmlns:p14="http://schemas.microsoft.com/office/powerpoint/2010/main" val="346659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hidden"/>
                                      </p:to>
                                    </p:set>
                                  </p:childTnLst>
                                </p:cTn>
                              </p:par>
                            </p:childTnLst>
                          </p:cTn>
                        </p:par>
                        <p:par>
                          <p:cTn id="74" fill="hold">
                            <p:stCondLst>
                              <p:cond delay="0"/>
                            </p:stCondLst>
                            <p:childTnLst>
                              <p:par>
                                <p:cTn id="75" presetID="10"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p:bldP spid="15" grpId="0"/>
      <p:bldP spid="15" grpId="1"/>
      <p:bldP spid="16" grpId="0"/>
      <p:bldP spid="16" grpId="1"/>
      <p:bldP spid="17" grpId="0"/>
      <p:bldP spid="18" grpId="0"/>
      <p:bldP spid="19" grpId="0"/>
      <p:bldP spid="20" grpId="0"/>
      <p:bldP spid="31" grpId="0" animBg="1"/>
      <p:bldP spid="35" grpId="0" animBg="1"/>
      <p:bldP spid="36" grpId="0" animBg="1"/>
      <p:bldP spid="29" grpId="0"/>
      <p:bldP spid="37" grpId="0"/>
      <p:bldP spid="38" grpId="0"/>
      <p:bldP spid="38" grpId="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Divide 2-digit numbers by 10 to create 1-place decimal numbers</a:t>
            </a:r>
            <a:r>
              <a:rPr lang="en-GB" sz="2000" b="1" dirty="0">
                <a:solidFill>
                  <a:schemeClr val="accent5">
                    <a:lumMod val="75000"/>
                  </a:schemeClr>
                </a:solidFill>
              </a:rPr>
              <a:t>.</a:t>
            </a:r>
          </a:p>
        </p:txBody>
      </p:sp>
      <p:graphicFrame>
        <p:nvGraphicFramePr>
          <p:cNvPr id="14" name="Table 13"/>
          <p:cNvGraphicFramePr>
            <a:graphicFrameLocks noGrp="1"/>
          </p:cNvGraphicFramePr>
          <p:nvPr>
            <p:extLst>
              <p:ext uri="{D42A27DB-BD31-4B8C-83A1-F6EECF244321}">
                <p14:modId xmlns:p14="http://schemas.microsoft.com/office/powerpoint/2010/main" val="1683347149"/>
              </p:ext>
            </p:extLst>
          </p:nvPr>
        </p:nvGraphicFramePr>
        <p:xfrm>
          <a:off x="669041" y="841045"/>
          <a:ext cx="3438406" cy="164592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827554">
                  <a:extLst>
                    <a:ext uri="{9D8B030D-6E8A-4147-A177-3AD203B41FA5}">
                      <a16:colId xmlns:a16="http://schemas.microsoft.com/office/drawing/2014/main" val="20000"/>
                    </a:ext>
                  </a:extLst>
                </a:gridCol>
                <a:gridCol w="854242">
                  <a:extLst>
                    <a:ext uri="{9D8B030D-6E8A-4147-A177-3AD203B41FA5}">
                      <a16:colId xmlns:a16="http://schemas.microsoft.com/office/drawing/2014/main" val="20001"/>
                    </a:ext>
                  </a:extLst>
                </a:gridCol>
                <a:gridCol w="866274">
                  <a:extLst>
                    <a:ext uri="{9D8B030D-6E8A-4147-A177-3AD203B41FA5}">
                      <a16:colId xmlns:a16="http://schemas.microsoft.com/office/drawing/2014/main" val="20002"/>
                    </a:ext>
                  </a:extLst>
                </a:gridCol>
                <a:gridCol w="890336">
                  <a:extLst>
                    <a:ext uri="{9D8B030D-6E8A-4147-A177-3AD203B41FA5}">
                      <a16:colId xmlns:a16="http://schemas.microsoft.com/office/drawing/2014/main" val="20003"/>
                    </a:ext>
                  </a:extLst>
                </a:gridCol>
              </a:tblGrid>
              <a:tr h="301353">
                <a:tc>
                  <a:txBody>
                    <a:bodyPr/>
                    <a:lstStyle/>
                    <a:p>
                      <a:pPr algn="ctr"/>
                      <a:r>
                        <a:rPr lang="en-GB" sz="2400" dirty="0">
                          <a:solidFill>
                            <a:schemeClr val="tx1"/>
                          </a:solidFill>
                        </a:rPr>
                        <a:t>100s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0.1s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GB" sz="2400" b="1" dirty="0">
                        <a:solidFill>
                          <a:schemeClr val="tx1"/>
                        </a:solidFill>
                      </a:endParaRPr>
                    </a:p>
                    <a:p>
                      <a:pPr algn="ctr"/>
                      <a:endParaRPr lang="en-GB" sz="2400" b="1" dirty="0">
                        <a:solidFill>
                          <a:schemeClr val="tx1"/>
                        </a:solidFill>
                      </a:endParaRPr>
                    </a:p>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2596300" y="1340972"/>
            <a:ext cx="340158" cy="461665"/>
          </a:xfrm>
          <a:prstGeom prst="rect">
            <a:avLst/>
          </a:prstGeom>
          <a:noFill/>
        </p:spPr>
        <p:txBody>
          <a:bodyPr wrap="none" rtlCol="0">
            <a:spAutoFit/>
          </a:bodyPr>
          <a:lstStyle/>
          <a:p>
            <a:r>
              <a:rPr lang="en-GB" sz="2400" b="1" dirty="0"/>
              <a:t>0</a:t>
            </a:r>
          </a:p>
        </p:txBody>
      </p:sp>
      <p:sp>
        <p:nvSpPr>
          <p:cNvPr id="16" name="TextBox 15"/>
          <p:cNvSpPr txBox="1"/>
          <p:nvPr/>
        </p:nvSpPr>
        <p:spPr>
          <a:xfrm>
            <a:off x="1732300" y="1340972"/>
            <a:ext cx="340158" cy="461665"/>
          </a:xfrm>
          <a:prstGeom prst="rect">
            <a:avLst/>
          </a:prstGeom>
          <a:noFill/>
        </p:spPr>
        <p:txBody>
          <a:bodyPr wrap="none" rtlCol="0">
            <a:spAutoFit/>
          </a:bodyPr>
          <a:lstStyle/>
          <a:p>
            <a:r>
              <a:rPr lang="en-GB" sz="2400" b="1" dirty="0"/>
              <a:t>4</a:t>
            </a:r>
          </a:p>
        </p:txBody>
      </p:sp>
      <p:sp>
        <p:nvSpPr>
          <p:cNvPr id="17" name="TextBox 16"/>
          <p:cNvSpPr txBox="1"/>
          <p:nvPr/>
        </p:nvSpPr>
        <p:spPr>
          <a:xfrm>
            <a:off x="2596300" y="1342800"/>
            <a:ext cx="340158" cy="461665"/>
          </a:xfrm>
          <a:prstGeom prst="rect">
            <a:avLst/>
          </a:prstGeom>
          <a:noFill/>
        </p:spPr>
        <p:txBody>
          <a:bodyPr wrap="none" rtlCol="0">
            <a:spAutoFit/>
          </a:bodyPr>
          <a:lstStyle/>
          <a:p>
            <a:r>
              <a:rPr lang="en-GB" sz="2400" b="1" dirty="0"/>
              <a:t>4</a:t>
            </a:r>
          </a:p>
        </p:txBody>
      </p:sp>
      <p:grpSp>
        <p:nvGrpSpPr>
          <p:cNvPr id="20" name="Group 19"/>
          <p:cNvGrpSpPr/>
          <p:nvPr/>
        </p:nvGrpSpPr>
        <p:grpSpPr>
          <a:xfrm>
            <a:off x="4762713" y="774625"/>
            <a:ext cx="4040616" cy="1061838"/>
            <a:chOff x="4762713" y="774625"/>
            <a:chExt cx="4040616" cy="1061838"/>
          </a:xfrm>
        </p:grpSpPr>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4762713" y="774625"/>
              <a:ext cx="4040616" cy="106183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a:t>
              </a:r>
              <a:r>
                <a:rPr lang="en-GB" sz="2000" b="1" dirty="0">
                  <a:solidFill>
                    <a:srgbClr val="FF0000"/>
                  </a:solidFill>
                </a:rPr>
                <a:t>divide 40 by 10. </a:t>
              </a:r>
              <a:r>
                <a:rPr lang="en-GB" sz="2000" b="1" dirty="0">
                  <a:solidFill>
                    <a:srgbClr val="253746"/>
                  </a:solidFill>
                </a:rPr>
                <a:t>Write the answer on your whiteboard.</a:t>
              </a:r>
            </a:p>
          </p:txBody>
        </p:sp>
        <p:pic>
          <p:nvPicPr>
            <p:cNvPr id="3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1221" y="1075374"/>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6240070" y="1836463"/>
            <a:ext cx="2234889" cy="541445"/>
          </a:xfrm>
          <a:prstGeom prst="wedgeEllipseCallout">
            <a:avLst>
              <a:gd name="adj1" fmla="val -19553"/>
              <a:gd name="adj2" fmla="val -299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p>
        </p:txBody>
      </p:sp>
      <p:grpSp>
        <p:nvGrpSpPr>
          <p:cNvPr id="32" name="Group 31"/>
          <p:cNvGrpSpPr/>
          <p:nvPr/>
        </p:nvGrpSpPr>
        <p:grpSpPr>
          <a:xfrm>
            <a:off x="4222299" y="2850988"/>
            <a:ext cx="4040616" cy="1333575"/>
            <a:chOff x="4762713" y="774624"/>
            <a:chExt cx="4040616" cy="1333575"/>
          </a:xfrm>
        </p:grpSpPr>
        <p:sp>
          <p:nvSpPr>
            <p:cNvPr id="33" name="Speech Bubble: Rectangle with Corners Rounded 10">
              <a:extLst>
                <a:ext uri="{FF2B5EF4-FFF2-40B4-BE49-F238E27FC236}">
                  <a16:creationId xmlns:a16="http://schemas.microsoft.com/office/drawing/2014/main" id="{CD2579CE-2DB8-4F93-8ECD-0E9BF715B235}"/>
                </a:ext>
              </a:extLst>
            </p:cNvPr>
            <p:cNvSpPr/>
            <p:nvPr/>
          </p:nvSpPr>
          <p:spPr>
            <a:xfrm>
              <a:off x="4762713" y="774624"/>
              <a:ext cx="4040616" cy="1333575"/>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if we </a:t>
              </a:r>
              <a:r>
                <a:rPr lang="en-GB" sz="2000" b="1" dirty="0">
                  <a:solidFill>
                    <a:srgbClr val="FF0000"/>
                  </a:solidFill>
                </a:rPr>
                <a:t>divide by 10 again? </a:t>
              </a:r>
              <a:r>
                <a:rPr lang="en-GB" sz="2000" b="1" dirty="0">
                  <a:solidFill>
                    <a:srgbClr val="253746"/>
                  </a:solidFill>
                </a:rPr>
                <a:t>Write the answer on your whiteboard.</a:t>
              </a:r>
            </a:p>
          </p:txBody>
        </p:sp>
        <p:pic>
          <p:nvPicPr>
            <p:cNvPr id="3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6942" y="1265874"/>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TextBox 34"/>
          <p:cNvSpPr txBox="1"/>
          <p:nvPr/>
        </p:nvSpPr>
        <p:spPr>
          <a:xfrm>
            <a:off x="2595600" y="1342800"/>
            <a:ext cx="340158" cy="461665"/>
          </a:xfrm>
          <a:prstGeom prst="rect">
            <a:avLst/>
          </a:prstGeom>
          <a:noFill/>
        </p:spPr>
        <p:txBody>
          <a:bodyPr wrap="none" rtlCol="0">
            <a:spAutoFit/>
          </a:bodyPr>
          <a:lstStyle/>
          <a:p>
            <a:r>
              <a:rPr lang="en-GB" sz="2400" b="1" dirty="0"/>
              <a:t>0</a:t>
            </a:r>
          </a:p>
        </p:txBody>
      </p:sp>
      <p:sp>
        <p:nvSpPr>
          <p:cNvPr id="36" name="TextBox 35"/>
          <p:cNvSpPr txBox="1"/>
          <p:nvPr/>
        </p:nvSpPr>
        <p:spPr>
          <a:xfrm>
            <a:off x="3456000" y="1342800"/>
            <a:ext cx="340158" cy="461665"/>
          </a:xfrm>
          <a:prstGeom prst="rect">
            <a:avLst/>
          </a:prstGeom>
          <a:noFill/>
        </p:spPr>
        <p:txBody>
          <a:bodyPr wrap="none" rtlCol="0">
            <a:spAutoFit/>
          </a:bodyPr>
          <a:lstStyle/>
          <a:p>
            <a:r>
              <a:rPr lang="en-GB" sz="2400" b="1" dirty="0"/>
              <a:t>4</a:t>
            </a:r>
          </a:p>
        </p:txBody>
      </p:sp>
      <p:sp>
        <p:nvSpPr>
          <p:cNvPr id="37" name="TextBox 36"/>
          <p:cNvSpPr txBox="1"/>
          <p:nvPr/>
        </p:nvSpPr>
        <p:spPr>
          <a:xfrm>
            <a:off x="3034800" y="1044000"/>
            <a:ext cx="349776" cy="830997"/>
          </a:xfrm>
          <a:prstGeom prst="rect">
            <a:avLst/>
          </a:prstGeom>
          <a:noFill/>
        </p:spPr>
        <p:txBody>
          <a:bodyPr wrap="none" rtlCol="0">
            <a:spAutoFit/>
          </a:bodyPr>
          <a:lstStyle/>
          <a:p>
            <a:r>
              <a:rPr lang="en-GB" sz="4800" b="1" dirty="0"/>
              <a:t>.</a:t>
            </a:r>
          </a:p>
        </p:txBody>
      </p:sp>
      <p:sp>
        <p:nvSpPr>
          <p:cNvPr id="38" name="Speech Bubble: Rectangle with Corners Rounded 10">
            <a:extLst>
              <a:ext uri="{FF2B5EF4-FFF2-40B4-BE49-F238E27FC236}">
                <a16:creationId xmlns:a16="http://schemas.microsoft.com/office/drawing/2014/main" id="{CD2579CE-2DB8-4F93-8ECD-0E9BF715B235}"/>
              </a:ext>
            </a:extLst>
          </p:cNvPr>
          <p:cNvSpPr/>
          <p:nvPr/>
        </p:nvSpPr>
        <p:spPr>
          <a:xfrm>
            <a:off x="722097" y="3869280"/>
            <a:ext cx="4040616" cy="1645920"/>
          </a:xfrm>
          <a:prstGeom prst="wedgeEllipseCallout">
            <a:avLst>
              <a:gd name="adj1" fmla="val 3832"/>
              <a:gd name="adj2" fmla="val 333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Each time we divided by 10, the digit 4</a:t>
            </a:r>
          </a:p>
          <a:p>
            <a:pPr algn="ctr"/>
            <a:r>
              <a:rPr lang="en-GB" sz="2000" b="1" dirty="0">
                <a:solidFill>
                  <a:srgbClr val="FF0000"/>
                </a:solidFill>
              </a:rPr>
              <a:t>moved one place to the right.</a:t>
            </a:r>
          </a:p>
        </p:txBody>
      </p:sp>
      <p:sp>
        <p:nvSpPr>
          <p:cNvPr id="21" name="TextBox 20">
            <a:extLst>
              <a:ext uri="{FF2B5EF4-FFF2-40B4-BE49-F238E27FC236}">
                <a16:creationId xmlns:a16="http://schemas.microsoft.com/office/drawing/2014/main" id="{1389D5BD-F95A-475A-BF86-16B83B3D1FDB}"/>
              </a:ext>
            </a:extLst>
          </p:cNvPr>
          <p:cNvSpPr txBox="1"/>
          <p:nvPr/>
        </p:nvSpPr>
        <p:spPr>
          <a:xfrm>
            <a:off x="3041624" y="549344"/>
            <a:ext cx="349776" cy="830997"/>
          </a:xfrm>
          <a:prstGeom prst="rect">
            <a:avLst/>
          </a:prstGeom>
          <a:noFill/>
        </p:spPr>
        <p:txBody>
          <a:bodyPr wrap="none" rtlCol="0">
            <a:spAutoFit/>
          </a:bodyPr>
          <a:lstStyle/>
          <a:p>
            <a:r>
              <a:rPr lang="en-GB" sz="4800" b="1" dirty="0"/>
              <a:t>.</a:t>
            </a:r>
          </a:p>
        </p:txBody>
      </p:sp>
    </p:spTree>
    <p:extLst>
      <p:ext uri="{BB962C8B-B14F-4D97-AF65-F5344CB8AC3E}">
        <p14:creationId xmlns:p14="http://schemas.microsoft.com/office/powerpoint/2010/main" val="10402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31" grpId="0" animBg="1"/>
      <p:bldP spid="35" grpId="0"/>
      <p:bldP spid="36" grpId="0"/>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Divide 2-digit numbers by 10 to create 1-place decimal numbers</a:t>
            </a:r>
            <a:r>
              <a:rPr lang="en-GB" sz="2000" b="1" dirty="0">
                <a:solidFill>
                  <a:schemeClr val="accent5">
                    <a:lumMod val="75000"/>
                  </a:schemeClr>
                </a:solidFill>
              </a:rPr>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526" t="33253" r="6973" b="39812"/>
          <a:stretch/>
        </p:blipFill>
        <p:spPr>
          <a:xfrm>
            <a:off x="61196" y="901940"/>
            <a:ext cx="8829279" cy="2038412"/>
          </a:xfrm>
          <a:prstGeom prst="rect">
            <a:avLst/>
          </a:prstGeom>
          <a:ln w="15875">
            <a:solidFill>
              <a:schemeClr val="dk1"/>
            </a:solidFill>
          </a:ln>
          <a:effectLst>
            <a:outerShdw blurRad="50800" dist="38100" dir="600000" algn="t" rotWithShape="0">
              <a:prstClr val="black">
                <a:alpha val="40000"/>
              </a:prstClr>
            </a:outerShdw>
          </a:effectLst>
        </p:spPr>
      </p:pic>
      <p:sp>
        <p:nvSpPr>
          <p:cNvPr id="4" name="TextBox 3"/>
          <p:cNvSpPr txBox="1"/>
          <p:nvPr/>
        </p:nvSpPr>
        <p:spPr>
          <a:xfrm>
            <a:off x="230981" y="532608"/>
            <a:ext cx="1818126" cy="369332"/>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rtlCol="0">
            <a:spAutoFit/>
          </a:bodyPr>
          <a:lstStyle/>
          <a:p>
            <a:r>
              <a:rPr lang="en-GB" dirty="0"/>
              <a:t>Place Value Chart</a:t>
            </a:r>
          </a:p>
        </p:txBody>
      </p:sp>
      <p:grpSp>
        <p:nvGrpSpPr>
          <p:cNvPr id="5" name="Group 4"/>
          <p:cNvGrpSpPr/>
          <p:nvPr/>
        </p:nvGrpSpPr>
        <p:grpSpPr>
          <a:xfrm>
            <a:off x="61196" y="2807100"/>
            <a:ext cx="5675405" cy="3285177"/>
            <a:chOff x="378696" y="3030210"/>
            <a:chExt cx="5675405" cy="3285177"/>
          </a:xfrm>
        </p:grpSpPr>
        <p:sp>
          <p:nvSpPr>
            <p:cNvPr id="11" name="Speech Bubble: Rectangle with Corners Rounded 14">
              <a:extLst>
                <a:ext uri="{FF2B5EF4-FFF2-40B4-BE49-F238E27FC236}">
                  <a16:creationId xmlns:a16="http://schemas.microsoft.com/office/drawing/2014/main" id="{DB9E29E8-CA16-4472-9224-9EDC2178042C}"/>
                </a:ext>
              </a:extLst>
            </p:cNvPr>
            <p:cNvSpPr/>
            <p:nvPr/>
          </p:nvSpPr>
          <p:spPr>
            <a:xfrm>
              <a:off x="378696" y="3030210"/>
              <a:ext cx="5675405" cy="3285177"/>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 what patterns can you see in the digits in this </a:t>
              </a:r>
              <a:r>
                <a:rPr lang="en-GB" sz="2000" b="1" dirty="0">
                  <a:solidFill>
                    <a:srgbClr val="FFFF00"/>
                  </a:solidFill>
                </a:rPr>
                <a:t>Place Value Chart?</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21" y="3471683"/>
              <a:ext cx="988324" cy="525845"/>
            </a:xfrm>
            <a:prstGeom prst="rect">
              <a:avLst/>
            </a:prstGeom>
            <a:effectLst>
              <a:outerShdw blurRad="50800" dist="38100" dir="2700000" algn="tl" rotWithShape="0">
                <a:prstClr val="black">
                  <a:alpha val="40000"/>
                </a:prstClr>
              </a:outerShdw>
            </a:effectLst>
          </p:spPr>
        </p:pic>
      </p:grpSp>
      <p:sp>
        <p:nvSpPr>
          <p:cNvPr id="14" name="Speech Bubble: Rectangle with Corners Rounded 10">
            <a:extLst>
              <a:ext uri="{FF2B5EF4-FFF2-40B4-BE49-F238E27FC236}">
                <a16:creationId xmlns:a16="http://schemas.microsoft.com/office/drawing/2014/main" id="{CD2579CE-2DB8-4F93-8ECD-0E9BF715B235}"/>
              </a:ext>
            </a:extLst>
          </p:cNvPr>
          <p:cNvSpPr/>
          <p:nvPr/>
        </p:nvSpPr>
        <p:spPr>
          <a:xfrm>
            <a:off x="4940737" y="3734605"/>
            <a:ext cx="4040616" cy="143016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happens to the </a:t>
            </a:r>
            <a:r>
              <a:rPr lang="en-GB" sz="2000" b="1" dirty="0">
                <a:solidFill>
                  <a:srgbClr val="FF0000"/>
                </a:solidFill>
              </a:rPr>
              <a:t>digit 5 </a:t>
            </a:r>
            <a:r>
              <a:rPr lang="en-GB" sz="2000" b="1" dirty="0">
                <a:solidFill>
                  <a:srgbClr val="253746"/>
                </a:solidFill>
              </a:rPr>
              <a:t>when we </a:t>
            </a:r>
          </a:p>
          <a:p>
            <a:pPr algn="ctr"/>
            <a:r>
              <a:rPr lang="en-GB" sz="2000" b="1" dirty="0">
                <a:solidFill>
                  <a:srgbClr val="FF0000"/>
                </a:solidFill>
              </a:rPr>
              <a:t>multiply </a:t>
            </a:r>
            <a:r>
              <a:rPr lang="en-GB" sz="2000" b="1" dirty="0">
                <a:solidFill>
                  <a:srgbClr val="253746"/>
                </a:solidFill>
              </a:rPr>
              <a:t>it by 10? </a:t>
            </a:r>
          </a:p>
          <a:p>
            <a:pPr algn="ctr"/>
            <a:r>
              <a:rPr lang="en-GB" sz="2000" b="1" dirty="0">
                <a:solidFill>
                  <a:srgbClr val="253746"/>
                </a:solidFill>
              </a:rPr>
              <a:t>And </a:t>
            </a:r>
            <a:r>
              <a:rPr lang="en-GB" sz="2000" b="1" dirty="0">
                <a:solidFill>
                  <a:srgbClr val="FF0000"/>
                </a:solidFill>
              </a:rPr>
              <a:t>divide</a:t>
            </a:r>
            <a:r>
              <a:rPr lang="en-GB" sz="2000" b="1" dirty="0">
                <a:solidFill>
                  <a:srgbClr val="253746"/>
                </a:solidFill>
              </a:rPr>
              <a:t> by 10?</a:t>
            </a:r>
            <a:endParaRPr lang="en-GB" sz="2000" b="1" dirty="0">
              <a:solidFill>
                <a:srgbClr val="FF0000"/>
              </a:solidFill>
            </a:endParaRPr>
          </a:p>
        </p:txBody>
      </p:sp>
    </p:spTree>
    <p:extLst>
      <p:ext uri="{BB962C8B-B14F-4D97-AF65-F5344CB8AC3E}">
        <p14:creationId xmlns:p14="http://schemas.microsoft.com/office/powerpoint/2010/main" val="25719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364883" y="348922"/>
            <a:ext cx="3376558"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Investigation: </a:t>
            </a:r>
            <a:r>
              <a:rPr lang="en-GB" sz="2000" b="1" i="1" dirty="0">
                <a:solidFill>
                  <a:srgbClr val="5B9BD5">
                    <a:lumMod val="75000"/>
                  </a:srgbClr>
                </a:solidFill>
              </a:rPr>
              <a:t>Adult Sheet</a:t>
            </a:r>
          </a:p>
        </p:txBody>
      </p:sp>
      <p:pic>
        <p:nvPicPr>
          <p:cNvPr id="3" name="Picture 2">
            <a:extLst>
              <a:ext uri="{FF2B5EF4-FFF2-40B4-BE49-F238E27FC236}">
                <a16:creationId xmlns:a16="http://schemas.microsoft.com/office/drawing/2014/main" id="{38CD363A-2231-F549-AB9F-D292650ABCE8}"/>
              </a:ext>
            </a:extLst>
          </p:cNvPr>
          <p:cNvPicPr>
            <a:picLocks noChangeAspect="1"/>
          </p:cNvPicPr>
          <p:nvPr/>
        </p:nvPicPr>
        <p:blipFill>
          <a:blip r:embed="rId3"/>
          <a:stretch>
            <a:fillRect/>
          </a:stretch>
        </p:blipFill>
        <p:spPr>
          <a:xfrm>
            <a:off x="3268006" y="241249"/>
            <a:ext cx="5615283" cy="5719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097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98077" y="169084"/>
            <a:ext cx="3437221"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Investigation: </a:t>
            </a:r>
            <a:r>
              <a:rPr lang="en-GB" sz="2000" b="1" i="1" dirty="0">
                <a:solidFill>
                  <a:srgbClr val="5B9BD5">
                    <a:lumMod val="75000"/>
                  </a:srgbClr>
                </a:solidFill>
              </a:rPr>
              <a:t>Child Sheet</a:t>
            </a:r>
          </a:p>
        </p:txBody>
      </p:sp>
      <p:pic>
        <p:nvPicPr>
          <p:cNvPr id="4" name="Picture 3">
            <a:extLst>
              <a:ext uri="{FF2B5EF4-FFF2-40B4-BE49-F238E27FC236}">
                <a16:creationId xmlns:a16="http://schemas.microsoft.com/office/drawing/2014/main" id="{D9AD06D4-4888-4B46-A0C6-277467EC32ED}"/>
              </a:ext>
            </a:extLst>
          </p:cNvPr>
          <p:cNvPicPr>
            <a:picLocks noChangeAspect="1"/>
          </p:cNvPicPr>
          <p:nvPr/>
        </p:nvPicPr>
        <p:blipFill>
          <a:blip r:embed="rId3"/>
          <a:stretch>
            <a:fillRect/>
          </a:stretch>
        </p:blipFill>
        <p:spPr>
          <a:xfrm>
            <a:off x="3229337" y="266217"/>
            <a:ext cx="5549293" cy="56814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512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262892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in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s (simmering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Divide multiples of 10 by 10 (pre-requisite skills)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Count in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10</a:t>
            </a:r>
            <a:r>
              <a:rPr lang="en-GB" sz="2000" b="1" dirty="0">
                <a:solidFill>
                  <a:schemeClr val="accent5">
                    <a:lumMod val="75000"/>
                  </a:schemeClr>
                </a:solidFill>
              </a:rPr>
              <a:t>s to at least 2 (pre-requisite skills)</a:t>
            </a:r>
          </a:p>
        </p:txBody>
      </p:sp>
      <p:sp>
        <p:nvSpPr>
          <p:cNvPr id="11" name="TextBox 10">
            <a:extLst>
              <a:ext uri="{FF2B5EF4-FFF2-40B4-BE49-F238E27FC236}">
                <a16:creationId xmlns:a16="http://schemas.microsoft.com/office/drawing/2014/main" id="{D2287BC8-8A07-4F17-8AAA-0888F3EA0351}"/>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275489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pic>
        <p:nvPicPr>
          <p:cNvPr id="4" name="Picture 3">
            <a:extLst>
              <a:ext uri="{FF2B5EF4-FFF2-40B4-BE49-F238E27FC236}">
                <a16:creationId xmlns:a16="http://schemas.microsoft.com/office/drawing/2014/main" id="{BEF7AE97-904D-4AAB-9777-9878F67C52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6796" y="201438"/>
            <a:ext cx="8794573" cy="472611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8BC4CDF-B628-406D-A333-2ECDAB2337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9234" y="4842368"/>
            <a:ext cx="8325654" cy="1050432"/>
          </a:xfrm>
          <a:prstGeom prst="rect">
            <a:avLst/>
          </a:prstGeom>
          <a:ln>
            <a:solidFill>
              <a:srgbClr val="FFC000"/>
            </a:solidFill>
          </a:ln>
          <a:effectLst>
            <a:outerShdw blurRad="50800" dist="38100" dir="600000" algn="t" rotWithShape="0">
              <a:prstClr val="black">
                <a:alpha val="40000"/>
              </a:prstClr>
            </a:outerShdw>
          </a:effectLst>
        </p:spPr>
      </p:pic>
      <p:grpSp>
        <p:nvGrpSpPr>
          <p:cNvPr id="11" name="Group 10"/>
          <p:cNvGrpSpPr/>
          <p:nvPr/>
        </p:nvGrpSpPr>
        <p:grpSpPr>
          <a:xfrm>
            <a:off x="3540924" y="4832422"/>
            <a:ext cx="1713640" cy="1139460"/>
            <a:chOff x="1834709" y="4015907"/>
            <a:chExt cx="1606379" cy="935174"/>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44755">
              <a:off x="2170831" y="4345600"/>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076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Multiply 1-place decimals to give whole numbers.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54899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Multiply 1-place decimals to give whole numbers</a:t>
            </a:r>
            <a:r>
              <a:rPr lang="en-GB" sz="2000" b="1" dirty="0">
                <a:solidFill>
                  <a:schemeClr val="accent5">
                    <a:lumMod val="75000"/>
                  </a:schemeClr>
                </a:solidFill>
              </a:rPr>
              <a:t>.</a:t>
            </a:r>
          </a:p>
        </p:txBody>
      </p:sp>
      <p:sp>
        <p:nvSpPr>
          <p:cNvPr id="3" name="TextBox 2"/>
          <p:cNvSpPr txBox="1"/>
          <p:nvPr/>
        </p:nvSpPr>
        <p:spPr>
          <a:xfrm>
            <a:off x="2880000" y="1080000"/>
            <a:ext cx="468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2</a:t>
            </a:r>
          </a:p>
        </p:txBody>
      </p:sp>
      <p:sp>
        <p:nvSpPr>
          <p:cNvPr id="22" name="TextBox 21"/>
          <p:cNvSpPr txBox="1"/>
          <p:nvPr/>
        </p:nvSpPr>
        <p:spPr>
          <a:xfrm>
            <a:off x="3672000" y="10800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5</a:t>
            </a:r>
          </a:p>
        </p:txBody>
      </p:sp>
      <p:sp>
        <p:nvSpPr>
          <p:cNvPr id="23" name="TextBox 22"/>
          <p:cNvSpPr txBox="1"/>
          <p:nvPr/>
        </p:nvSpPr>
        <p:spPr>
          <a:xfrm>
            <a:off x="3348000" y="1080000"/>
            <a:ext cx="324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a:t>
            </a:r>
          </a:p>
        </p:txBody>
      </p:sp>
      <p:grpSp>
        <p:nvGrpSpPr>
          <p:cNvPr id="4" name="Group 3"/>
          <p:cNvGrpSpPr/>
          <p:nvPr/>
        </p:nvGrpSpPr>
        <p:grpSpPr>
          <a:xfrm>
            <a:off x="230981" y="2791654"/>
            <a:ext cx="3796719" cy="1744590"/>
            <a:chOff x="345280" y="1845277"/>
            <a:chExt cx="3796719" cy="1744590"/>
          </a:xfrm>
        </p:grpSpPr>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345280" y="1981200"/>
              <a:ext cx="3796719" cy="1608667"/>
            </a:xfrm>
            <a:prstGeom prst="wedgeEllipseCallout">
              <a:avLst>
                <a:gd name="adj1" fmla="val 37988"/>
                <a:gd name="adj2" fmla="val -7187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will happen to the digit cards when we multiply 2.5 by 10?</a:t>
              </a:r>
              <a:endParaRPr lang="en-GB" sz="2000" b="1" dirty="0">
                <a:solidFill>
                  <a:srgbClr val="C00000"/>
                </a:solidFill>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648" y="1845277"/>
              <a:ext cx="988324" cy="525845"/>
            </a:xfrm>
            <a:prstGeom prst="rect">
              <a:avLst/>
            </a:prstGeom>
            <a:effectLst>
              <a:outerShdw blurRad="50800" dist="38100" dir="2700000" algn="tl" rotWithShape="0">
                <a:prstClr val="black">
                  <a:alpha val="40000"/>
                </a:prstClr>
              </a:outerShdw>
            </a:effectLst>
          </p:spPr>
        </p:pic>
      </p:gr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4661385" y="2386132"/>
            <a:ext cx="2855496" cy="541445"/>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see...</a:t>
            </a:r>
          </a:p>
        </p:txBody>
      </p:sp>
      <p:sp>
        <p:nvSpPr>
          <p:cNvPr id="27" name="TextBox 26"/>
          <p:cNvSpPr txBox="1"/>
          <p:nvPr/>
        </p:nvSpPr>
        <p:spPr>
          <a:xfrm>
            <a:off x="2412000" y="1080000"/>
            <a:ext cx="468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2</a:t>
            </a:r>
          </a:p>
        </p:txBody>
      </p:sp>
      <p:sp>
        <p:nvSpPr>
          <p:cNvPr id="28" name="TextBox 27"/>
          <p:cNvSpPr txBox="1"/>
          <p:nvPr/>
        </p:nvSpPr>
        <p:spPr>
          <a:xfrm>
            <a:off x="2880000" y="10800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5</a:t>
            </a:r>
          </a:p>
        </p:txBody>
      </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4623013" y="3666522"/>
            <a:ext cx="4040616" cy="1807178"/>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The DIGITS moved one place to the left.</a:t>
            </a:r>
          </a:p>
          <a:p>
            <a:pPr algn="ctr"/>
            <a:r>
              <a:rPr lang="en-GB" sz="2000" b="1" dirty="0">
                <a:solidFill>
                  <a:srgbClr val="253746"/>
                </a:solidFill>
              </a:rPr>
              <a:t>THE DECIMAL POINT DIDN’T MOVE!</a:t>
            </a:r>
          </a:p>
        </p:txBody>
      </p:sp>
    </p:spTree>
    <p:extLst>
      <p:ext uri="{BB962C8B-B14F-4D97-AF65-F5344CB8AC3E}">
        <p14:creationId xmlns:p14="http://schemas.microsoft.com/office/powerpoint/2010/main" val="24792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par>
                          <p:cTn id="29" fill="hold">
                            <p:stCondLst>
                              <p:cond delay="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22" grpId="1" animBg="1"/>
      <p:bldP spid="23" grpId="0" animBg="1"/>
      <p:bldP spid="26" grpId="0" animBg="1"/>
      <p:bldP spid="27"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Multiply 1-place decimals to give whole numbers</a:t>
            </a:r>
            <a:r>
              <a:rPr lang="en-GB" sz="2000" b="1" dirty="0">
                <a:solidFill>
                  <a:schemeClr val="accent5">
                    <a:lumMod val="75000"/>
                  </a:schemeClr>
                </a:solidFill>
              </a:rPr>
              <a:t>.</a:t>
            </a:r>
          </a:p>
        </p:txBody>
      </p:sp>
      <p:sp>
        <p:nvSpPr>
          <p:cNvPr id="3" name="TextBox 2"/>
          <p:cNvSpPr txBox="1"/>
          <p:nvPr/>
        </p:nvSpPr>
        <p:spPr>
          <a:xfrm>
            <a:off x="2880000" y="1080000"/>
            <a:ext cx="468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5</a:t>
            </a:r>
          </a:p>
        </p:txBody>
      </p:sp>
      <p:sp>
        <p:nvSpPr>
          <p:cNvPr id="22" name="TextBox 21"/>
          <p:cNvSpPr txBox="1"/>
          <p:nvPr/>
        </p:nvSpPr>
        <p:spPr>
          <a:xfrm>
            <a:off x="3672000" y="10800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1</a:t>
            </a:r>
          </a:p>
        </p:txBody>
      </p:sp>
      <p:sp>
        <p:nvSpPr>
          <p:cNvPr id="23" name="TextBox 22"/>
          <p:cNvSpPr txBox="1"/>
          <p:nvPr/>
        </p:nvSpPr>
        <p:spPr>
          <a:xfrm>
            <a:off x="3348000" y="1080000"/>
            <a:ext cx="324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a:t>
            </a:r>
          </a:p>
        </p:txBody>
      </p:sp>
      <p:sp>
        <p:nvSpPr>
          <p:cNvPr id="27" name="TextBox 26"/>
          <p:cNvSpPr txBox="1"/>
          <p:nvPr/>
        </p:nvSpPr>
        <p:spPr>
          <a:xfrm>
            <a:off x="2412000" y="1080000"/>
            <a:ext cx="468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5</a:t>
            </a:r>
          </a:p>
        </p:txBody>
      </p:sp>
      <p:sp>
        <p:nvSpPr>
          <p:cNvPr id="28" name="TextBox 27"/>
          <p:cNvSpPr txBox="1"/>
          <p:nvPr/>
        </p:nvSpPr>
        <p:spPr>
          <a:xfrm>
            <a:off x="2880000" y="10800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1</a:t>
            </a:r>
          </a:p>
        </p:txBody>
      </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4893391" y="3260122"/>
            <a:ext cx="4040616" cy="1154719"/>
          </a:xfrm>
          <a:prstGeom prst="wedgeEllipseCallout">
            <a:avLst>
              <a:gd name="adj1" fmla="val -52744"/>
              <a:gd name="adj2" fmla="val -5527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 decimal point never moves when we multiply by 10!</a:t>
            </a:r>
          </a:p>
        </p:txBody>
      </p:sp>
      <p:sp>
        <p:nvSpPr>
          <p:cNvPr id="16" name="TextBox 15"/>
          <p:cNvSpPr txBox="1"/>
          <p:nvPr/>
        </p:nvSpPr>
        <p:spPr>
          <a:xfrm>
            <a:off x="2909800" y="2350000"/>
            <a:ext cx="468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4</a:t>
            </a:r>
          </a:p>
        </p:txBody>
      </p:sp>
      <p:sp>
        <p:nvSpPr>
          <p:cNvPr id="17" name="TextBox 16"/>
          <p:cNvSpPr txBox="1"/>
          <p:nvPr/>
        </p:nvSpPr>
        <p:spPr>
          <a:xfrm>
            <a:off x="3701800" y="23500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7</a:t>
            </a:r>
          </a:p>
        </p:txBody>
      </p:sp>
      <p:sp>
        <p:nvSpPr>
          <p:cNvPr id="18" name="TextBox 17"/>
          <p:cNvSpPr txBox="1"/>
          <p:nvPr/>
        </p:nvSpPr>
        <p:spPr>
          <a:xfrm>
            <a:off x="3377800" y="2350000"/>
            <a:ext cx="324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a:t>
            </a:r>
          </a:p>
        </p:txBody>
      </p:sp>
      <p:sp>
        <p:nvSpPr>
          <p:cNvPr id="19" name="TextBox 18"/>
          <p:cNvSpPr txBox="1"/>
          <p:nvPr/>
        </p:nvSpPr>
        <p:spPr>
          <a:xfrm>
            <a:off x="2441800" y="2350000"/>
            <a:ext cx="468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4</a:t>
            </a:r>
          </a:p>
        </p:txBody>
      </p:sp>
      <p:sp>
        <p:nvSpPr>
          <p:cNvPr id="20" name="TextBox 19"/>
          <p:cNvSpPr txBox="1"/>
          <p:nvPr/>
        </p:nvSpPr>
        <p:spPr>
          <a:xfrm>
            <a:off x="2909800" y="23500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7</a:t>
            </a:r>
          </a:p>
        </p:txBody>
      </p:sp>
      <p:sp>
        <p:nvSpPr>
          <p:cNvPr id="21" name="TextBox 20"/>
          <p:cNvSpPr txBox="1"/>
          <p:nvPr/>
        </p:nvSpPr>
        <p:spPr>
          <a:xfrm>
            <a:off x="2909800" y="3645400"/>
            <a:ext cx="468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0</a:t>
            </a:r>
          </a:p>
        </p:txBody>
      </p:sp>
      <p:sp>
        <p:nvSpPr>
          <p:cNvPr id="30" name="TextBox 29"/>
          <p:cNvSpPr txBox="1"/>
          <p:nvPr/>
        </p:nvSpPr>
        <p:spPr>
          <a:xfrm>
            <a:off x="3701800" y="36454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6</a:t>
            </a:r>
          </a:p>
        </p:txBody>
      </p:sp>
      <p:sp>
        <p:nvSpPr>
          <p:cNvPr id="31" name="TextBox 30"/>
          <p:cNvSpPr txBox="1"/>
          <p:nvPr/>
        </p:nvSpPr>
        <p:spPr>
          <a:xfrm>
            <a:off x="3377800" y="3645400"/>
            <a:ext cx="324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a:t>
            </a:r>
          </a:p>
        </p:txBody>
      </p:sp>
      <p:sp>
        <p:nvSpPr>
          <p:cNvPr id="33" name="TextBox 32"/>
          <p:cNvSpPr txBox="1"/>
          <p:nvPr/>
        </p:nvSpPr>
        <p:spPr>
          <a:xfrm>
            <a:off x="2909800" y="3643200"/>
            <a:ext cx="470000" cy="769441"/>
          </a:xfrm>
          <a:prstGeom prst="rect">
            <a:avLst/>
          </a:prstGeom>
          <a:solidFill>
            <a:schemeClr val="bg1"/>
          </a:solidFill>
          <a:ln w="15875">
            <a:solidFill>
              <a:schemeClr val="dk1"/>
            </a:solidFill>
          </a:ln>
          <a:effectLst>
            <a:outerShdw blurRad="50800" dist="38100" dir="6000000" algn="t" rotWithShape="0">
              <a:prstClr val="black">
                <a:alpha val="40000"/>
              </a:prstClr>
            </a:outerShdw>
          </a:effectLst>
        </p:spPr>
        <p:txBody>
          <a:bodyPr wrap="none" rtlCol="0">
            <a:spAutoFit/>
          </a:bodyPr>
          <a:lstStyle/>
          <a:p>
            <a:r>
              <a:rPr lang="en-GB" sz="4400" b="1" dirty="0"/>
              <a:t>6</a:t>
            </a:r>
          </a:p>
        </p:txBody>
      </p:sp>
      <p:grpSp>
        <p:nvGrpSpPr>
          <p:cNvPr id="5" name="Group 4"/>
          <p:cNvGrpSpPr/>
          <p:nvPr/>
        </p:nvGrpSpPr>
        <p:grpSpPr>
          <a:xfrm>
            <a:off x="4688102" y="702322"/>
            <a:ext cx="3796719" cy="2032397"/>
            <a:chOff x="4688102" y="702322"/>
            <a:chExt cx="3796719" cy="2032397"/>
          </a:xfrm>
        </p:grpSpPr>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4688102" y="702322"/>
              <a:ext cx="3796719" cy="2032397"/>
            </a:xfrm>
            <a:prstGeom prst="wedgeEllipseCallout">
              <a:avLst>
                <a:gd name="adj1" fmla="val -50767"/>
                <a:gd name="adj2" fmla="val -4226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For each of these numbers write the new position for the digit cards when the number is multiplied by 10.</a:t>
              </a:r>
              <a:endParaRPr lang="en-GB" sz="20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521" y="1371203"/>
              <a:ext cx="622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8721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0"/>
                                        </p:tgtEl>
                                        <p:attrNameLst>
                                          <p:attrName>style.visibility</p:attrName>
                                        </p:attrNameLst>
                                      </p:cBhvr>
                                      <p:to>
                                        <p:strVal val="hidden"/>
                                      </p:to>
                                    </p:set>
                                  </p:childTnLst>
                                </p:cTn>
                              </p:par>
                            </p:childTnLst>
                          </p:cTn>
                        </p:par>
                        <p:par>
                          <p:cTn id="75" fill="hold">
                            <p:stCondLst>
                              <p:cond delay="0"/>
                            </p:stCondLst>
                            <p:childTnLst>
                              <p:par>
                                <p:cTn id="76" presetID="10"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22" grpId="1" animBg="1"/>
      <p:bldP spid="23" grpId="0" animBg="1"/>
      <p:bldP spid="27" grpId="0" animBg="1"/>
      <p:bldP spid="28" grpId="0" animBg="1"/>
      <p:bldP spid="29" grpId="0" animBg="1"/>
      <p:bldP spid="16" grpId="0" animBg="1"/>
      <p:bldP spid="16" grpId="1" animBg="1"/>
      <p:bldP spid="17" grpId="0" animBg="1"/>
      <p:bldP spid="17" grpId="1" animBg="1"/>
      <p:bldP spid="18" grpId="0" animBg="1"/>
      <p:bldP spid="19" grpId="0" animBg="1"/>
      <p:bldP spid="20" grpId="0" animBg="1"/>
      <p:bldP spid="21" grpId="0" animBg="1"/>
      <p:bldP spid="21" grpId="1" animBg="1"/>
      <p:bldP spid="30" grpId="0" animBg="1"/>
      <p:bldP spid="30" grpId="1" animBg="1"/>
      <p:bldP spid="31"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579529" y="1406878"/>
            <a:ext cx="845574" cy="747252"/>
          </a:xfrm>
          <a:prstGeom prst="ellipse">
            <a:avLst/>
          </a:prstGeom>
          <a:solidFill>
            <a:srgbClr val="00B0F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77</a:t>
            </a:r>
          </a:p>
        </p:txBody>
      </p:sp>
      <p:sp>
        <p:nvSpPr>
          <p:cNvPr id="17" name="Oval 16"/>
          <p:cNvSpPr/>
          <p:nvPr/>
        </p:nvSpPr>
        <p:spPr>
          <a:xfrm>
            <a:off x="3638280" y="1356809"/>
            <a:ext cx="845574" cy="747252"/>
          </a:xfrm>
          <a:prstGeom prst="ellipse">
            <a:avLst/>
          </a:prstGeom>
          <a:solidFill>
            <a:srgbClr val="FFF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18</a:t>
            </a:r>
          </a:p>
        </p:txBody>
      </p:sp>
      <p:sp>
        <p:nvSpPr>
          <p:cNvPr id="19" name="Oval 18"/>
          <p:cNvSpPr/>
          <p:nvPr/>
        </p:nvSpPr>
        <p:spPr>
          <a:xfrm>
            <a:off x="3551280" y="1331744"/>
            <a:ext cx="873823" cy="847389"/>
          </a:xfrm>
          <a:prstGeom prst="ellipse">
            <a:avLst/>
          </a:prstGeom>
          <a:solidFill>
            <a:srgbClr val="FF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254</a:t>
            </a:r>
          </a:p>
        </p:txBody>
      </p:sp>
      <p:sp>
        <p:nvSpPr>
          <p:cNvPr id="26" name="Oval 25"/>
          <p:cNvSpPr/>
          <p:nvPr/>
        </p:nvSpPr>
        <p:spPr>
          <a:xfrm>
            <a:off x="3595460" y="1331744"/>
            <a:ext cx="873823" cy="847389"/>
          </a:xfrm>
          <a:prstGeom prst="ellipse">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308</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Multiply 1-place decimals to give whole numbers</a:t>
            </a:r>
            <a:r>
              <a:rPr lang="en-GB" sz="2000" b="1" dirty="0">
                <a:solidFill>
                  <a:schemeClr val="accent5">
                    <a:lumMod val="75000"/>
                  </a:schemeClr>
                </a:solidFill>
              </a:rPr>
              <a:t>.</a:t>
            </a:r>
          </a:p>
        </p:txBody>
      </p:sp>
      <p:grpSp>
        <p:nvGrpSpPr>
          <p:cNvPr id="13" name="Group 12"/>
          <p:cNvGrpSpPr/>
          <p:nvPr/>
        </p:nvGrpSpPr>
        <p:grpSpPr>
          <a:xfrm>
            <a:off x="4430606" y="3169387"/>
            <a:ext cx="4339669" cy="1397635"/>
            <a:chOff x="358175" y="3400946"/>
            <a:chExt cx="4339669" cy="1397635"/>
          </a:xfrm>
        </p:grpSpPr>
        <p:sp>
          <p:nvSpPr>
            <p:cNvPr id="14" name="Speech Bubble: Rectangle with Corners Rounded 10">
              <a:extLst>
                <a:ext uri="{FF2B5EF4-FFF2-40B4-BE49-F238E27FC236}">
                  <a16:creationId xmlns:a16="http://schemas.microsoft.com/office/drawing/2014/main" id="{CD2579CE-2DB8-4F93-8ECD-0E9BF715B235}"/>
                </a:ext>
              </a:extLst>
            </p:cNvPr>
            <p:cNvSpPr/>
            <p:nvPr/>
          </p:nvSpPr>
          <p:spPr>
            <a:xfrm>
              <a:off x="358175" y="3400946"/>
              <a:ext cx="4135967" cy="1397635"/>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Can you predict the answer when the numbers go through the machine?</a:t>
              </a:r>
              <a:endParaRPr lang="en-GB" sz="2000" b="1" dirty="0">
                <a:solidFill>
                  <a:srgbClr val="C0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145" y="3541825"/>
              <a:ext cx="1054699" cy="640135"/>
            </a:xfrm>
            <a:prstGeom prst="rect">
              <a:avLst/>
            </a:prstGeom>
          </p:spPr>
        </p:pic>
      </p:grpSp>
      <p:sp>
        <p:nvSpPr>
          <p:cNvPr id="16" name="Oval 15"/>
          <p:cNvSpPr/>
          <p:nvPr/>
        </p:nvSpPr>
        <p:spPr>
          <a:xfrm>
            <a:off x="1624893" y="1451267"/>
            <a:ext cx="845574" cy="747252"/>
          </a:xfrm>
          <a:prstGeom prst="ellipse">
            <a:avLst/>
          </a:prstGeom>
          <a:solidFill>
            <a:srgbClr val="FFF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1.8</a:t>
            </a:r>
          </a:p>
        </p:txBody>
      </p:sp>
      <p:sp>
        <p:nvSpPr>
          <p:cNvPr id="18" name="Oval 17"/>
          <p:cNvSpPr/>
          <p:nvPr/>
        </p:nvSpPr>
        <p:spPr>
          <a:xfrm>
            <a:off x="1688039" y="1451267"/>
            <a:ext cx="845574" cy="747252"/>
          </a:xfrm>
          <a:prstGeom prst="ellipse">
            <a:avLst/>
          </a:prstGeom>
          <a:solidFill>
            <a:srgbClr val="00B0F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7.7</a:t>
            </a:r>
          </a:p>
        </p:txBody>
      </p:sp>
      <p:sp>
        <p:nvSpPr>
          <p:cNvPr id="20" name="Oval 19"/>
          <p:cNvSpPr/>
          <p:nvPr/>
        </p:nvSpPr>
        <p:spPr>
          <a:xfrm>
            <a:off x="1561746" y="1378754"/>
            <a:ext cx="971867" cy="892277"/>
          </a:xfrm>
          <a:prstGeom prst="ellipse">
            <a:avLst/>
          </a:prstGeom>
          <a:solidFill>
            <a:srgbClr val="FF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25.4</a:t>
            </a: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804887" y="3390265"/>
            <a:ext cx="3402904" cy="955881"/>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 function machine multiplies by 10.</a:t>
            </a:r>
            <a:endParaRPr lang="en-GB" sz="2000" b="1" dirty="0">
              <a:solidFill>
                <a:srgbClr val="C00000"/>
              </a:solidFill>
            </a:endParaRPr>
          </a:p>
        </p:txBody>
      </p:sp>
      <p:sp>
        <p:nvSpPr>
          <p:cNvPr id="27" name="Oval 26"/>
          <p:cNvSpPr/>
          <p:nvPr/>
        </p:nvSpPr>
        <p:spPr>
          <a:xfrm>
            <a:off x="1561746" y="1406878"/>
            <a:ext cx="971867" cy="892277"/>
          </a:xfrm>
          <a:prstGeom prst="ellipse">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30.8</a:t>
            </a:r>
          </a:p>
        </p:txBody>
      </p:sp>
      <p:grpSp>
        <p:nvGrpSpPr>
          <p:cNvPr id="21" name="Group 20"/>
          <p:cNvGrpSpPr/>
          <p:nvPr/>
        </p:nvGrpSpPr>
        <p:grpSpPr>
          <a:xfrm>
            <a:off x="3068251" y="773907"/>
            <a:ext cx="2713703" cy="2324497"/>
            <a:chOff x="2535508" y="-720851"/>
            <a:chExt cx="2713703" cy="2152904"/>
          </a:xfrm>
        </p:grpSpPr>
        <p:sp>
          <p:nvSpPr>
            <p:cNvPr id="22" name="Right Arrow Callout 21"/>
            <p:cNvSpPr/>
            <p:nvPr/>
          </p:nvSpPr>
          <p:spPr>
            <a:xfrm>
              <a:off x="2535508" y="-720851"/>
              <a:ext cx="2713703" cy="2152904"/>
            </a:xfrm>
            <a:prstGeom prst="rightArrowCallou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789372" y="1658"/>
              <a:ext cx="1393176" cy="523220"/>
            </a:xfrm>
            <a:prstGeom prst="rect">
              <a:avLst/>
            </a:prstGeom>
            <a:noFill/>
          </p:spPr>
          <p:txBody>
            <a:bodyPr wrap="square" rtlCol="0">
              <a:spAutoFit/>
            </a:bodyPr>
            <a:lstStyle/>
            <a:p>
              <a:pPr algn="ctr"/>
              <a:r>
                <a:rPr lang="en-GB" sz="2800" b="1" dirty="0">
                  <a:solidFill>
                    <a:srgbClr val="FF0000"/>
                  </a:solidFill>
                </a:rPr>
                <a:t>× 10</a:t>
              </a:r>
            </a:p>
          </p:txBody>
        </p:sp>
      </p:grpSp>
    </p:spTree>
    <p:extLst>
      <p:ext uri="{BB962C8B-B14F-4D97-AF65-F5344CB8AC3E}">
        <p14:creationId xmlns:p14="http://schemas.microsoft.com/office/powerpoint/2010/main" val="36947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1.66667E-6 2.1374E-6 L 0.17795 2.1374E-6 " pathEditMode="relative" rAng="0" ptsTypes="AA">
                                      <p:cBhvr>
                                        <p:cTn id="20" dur="2000" fill="hold"/>
                                        <p:tgtEl>
                                          <p:spTgt spid="16"/>
                                        </p:tgtEl>
                                        <p:attrNameLst>
                                          <p:attrName>ppt_x</p:attrName>
                                          <p:attrName>ppt_y</p:attrName>
                                        </p:attrNameLst>
                                      </p:cBhvr>
                                      <p:rCtr x="8889" y="0"/>
                                    </p:animMotion>
                                  </p:childTnLst>
                                </p:cTn>
                              </p:par>
                              <p:par>
                                <p:cTn id="21" presetID="63" presetClass="path" presetSubtype="0" accel="50000" decel="50000" fill="hold" grpId="0" nodeType="withEffect">
                                  <p:stCondLst>
                                    <p:cond delay="500"/>
                                  </p:stCondLst>
                                  <p:childTnLst>
                                    <p:animMotion origin="layout" path="M -2.22222E-6 6.24566E-8 L 0.36511 -0.00416 " pathEditMode="relative" rAng="0" ptsTypes="AA">
                                      <p:cBhvr>
                                        <p:cTn id="22" dur="2000" fill="hold"/>
                                        <p:tgtEl>
                                          <p:spTgt spid="17"/>
                                        </p:tgtEl>
                                        <p:attrNameLst>
                                          <p:attrName>ppt_x</p:attrName>
                                          <p:attrName>ppt_y</p:attrName>
                                        </p:attrNameLst>
                                      </p:cBhvr>
                                      <p:rCtr x="18247" y="-208"/>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0" nodeType="clickEffect">
                                  <p:stCondLst>
                                    <p:cond delay="0"/>
                                  </p:stCondLst>
                                  <p:childTnLst>
                                    <p:animMotion origin="layout" path="M 1.66667E-6 2.1374E-6 L 0.17795 2.1374E-6 " pathEditMode="relative" rAng="0" ptsTypes="AA">
                                      <p:cBhvr>
                                        <p:cTn id="32" dur="2000" fill="hold"/>
                                        <p:tgtEl>
                                          <p:spTgt spid="18"/>
                                        </p:tgtEl>
                                        <p:attrNameLst>
                                          <p:attrName>ppt_x</p:attrName>
                                          <p:attrName>ppt_y</p:attrName>
                                        </p:attrNameLst>
                                      </p:cBhvr>
                                      <p:rCtr x="8889" y="0"/>
                                    </p:animMotion>
                                  </p:childTnLst>
                                </p:cTn>
                              </p:par>
                              <p:par>
                                <p:cTn id="33" presetID="63" presetClass="path" presetSubtype="0" accel="50000" decel="50000" fill="hold" grpId="0" nodeType="withEffect">
                                  <p:stCondLst>
                                    <p:cond delay="500"/>
                                  </p:stCondLst>
                                  <p:childTnLst>
                                    <p:animMotion origin="layout" path="M 2.77778E-7 -2.22222E-6 L 0.40937 -0.01481 " pathEditMode="relative" rAng="0" ptsTypes="AA">
                                      <p:cBhvr>
                                        <p:cTn id="34" dur="2000" fill="hold"/>
                                        <p:tgtEl>
                                          <p:spTgt spid="11"/>
                                        </p:tgtEl>
                                        <p:attrNameLst>
                                          <p:attrName>ppt_x</p:attrName>
                                          <p:attrName>ppt_y</p:attrName>
                                        </p:attrNameLst>
                                      </p:cBhvr>
                                      <p:rCtr x="20469" y="-741"/>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0" nodeType="clickEffect">
                                  <p:stCondLst>
                                    <p:cond delay="0"/>
                                  </p:stCondLst>
                                  <p:childTnLst>
                                    <p:animMotion origin="layout" path="M 1.66667E-6 2.1374E-6 L 0.17795 2.1374E-6 " pathEditMode="relative" rAng="0" ptsTypes="AA">
                                      <p:cBhvr>
                                        <p:cTn id="44" dur="2000" fill="hold"/>
                                        <p:tgtEl>
                                          <p:spTgt spid="20"/>
                                        </p:tgtEl>
                                        <p:attrNameLst>
                                          <p:attrName>ppt_x</p:attrName>
                                          <p:attrName>ppt_y</p:attrName>
                                        </p:attrNameLst>
                                      </p:cBhvr>
                                      <p:rCtr x="8889" y="0"/>
                                    </p:animMotion>
                                  </p:childTnLst>
                                </p:cTn>
                              </p:par>
                              <p:par>
                                <p:cTn id="45" presetID="63" presetClass="path" presetSubtype="0" accel="50000" decel="50000" fill="hold" grpId="0" nodeType="withEffect">
                                  <p:stCondLst>
                                    <p:cond delay="500"/>
                                  </p:stCondLst>
                                  <p:childTnLst>
                                    <p:animMotion origin="layout" path="M -0.0342 0.00996 L 0.35261 0.00209 " pathEditMode="relative" rAng="0" ptsTypes="AA">
                                      <p:cBhvr>
                                        <p:cTn id="46" dur="2000" fill="hold"/>
                                        <p:tgtEl>
                                          <p:spTgt spid="19"/>
                                        </p:tgtEl>
                                        <p:attrNameLst>
                                          <p:attrName>ppt_x</p:attrName>
                                          <p:attrName>ppt_y</p:attrName>
                                        </p:attrNameLst>
                                      </p:cBhvr>
                                      <p:rCtr x="19340" y="-394"/>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0" nodeType="clickEffect">
                                  <p:stCondLst>
                                    <p:cond delay="0"/>
                                  </p:stCondLst>
                                  <p:childTnLst>
                                    <p:animMotion origin="layout" path="M 1.66667E-6 2.1374E-6 L 0.17795 2.1374E-6 " pathEditMode="relative" rAng="0" ptsTypes="AA">
                                      <p:cBhvr>
                                        <p:cTn id="56" dur="2000" fill="hold"/>
                                        <p:tgtEl>
                                          <p:spTgt spid="27"/>
                                        </p:tgtEl>
                                        <p:attrNameLst>
                                          <p:attrName>ppt_x</p:attrName>
                                          <p:attrName>ppt_y</p:attrName>
                                        </p:attrNameLst>
                                      </p:cBhvr>
                                      <p:rCtr x="8889" y="0"/>
                                    </p:animMotion>
                                  </p:childTnLst>
                                </p:cTn>
                              </p:par>
                              <p:par>
                                <p:cTn id="57" presetID="63" presetClass="path" presetSubtype="0" accel="50000" decel="50000" fill="hold" grpId="0" nodeType="withEffect">
                                  <p:stCondLst>
                                    <p:cond delay="500"/>
                                  </p:stCondLst>
                                  <p:childTnLst>
                                    <p:animMotion origin="layout" path="M 2.77778E-7 1.48148E-6 L 0.38542 -0.01158 " pathEditMode="relative" rAng="0" ptsTypes="AA">
                                      <p:cBhvr>
                                        <p:cTn id="58" dur="2000" fill="hold"/>
                                        <p:tgtEl>
                                          <p:spTgt spid="26"/>
                                        </p:tgtEl>
                                        <p:attrNameLst>
                                          <p:attrName>ppt_x</p:attrName>
                                          <p:attrName>ppt_y</p:attrName>
                                        </p:attrNameLst>
                                      </p:cBhvr>
                                      <p:rCtr x="19271"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7" grpId="0" animBg="1"/>
      <p:bldP spid="17" grpId="1" animBg="1"/>
      <p:bldP spid="19" grpId="0" animBg="1"/>
      <p:bldP spid="19" grpId="1" animBg="1"/>
      <p:bldP spid="26" grpId="0" animBg="1"/>
      <p:bldP spid="16" grpId="0" animBg="1"/>
      <p:bldP spid="16" grpId="1" animBg="1"/>
      <p:bldP spid="18" grpId="0" animBg="1"/>
      <p:bldP spid="18" grpId="1" animBg="1"/>
      <p:bldP spid="20" grpId="0" animBg="1"/>
      <p:bldP spid="20" grpId="1" animBg="1"/>
      <p:bldP spid="25" grpId="0" animBg="1"/>
      <p:bldP spid="27" grpId="0" animBg="1"/>
      <p:bldP spid="2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Multiply 1-place decimals to give whole numbers</a:t>
            </a:r>
            <a:r>
              <a:rPr lang="en-GB" sz="2000" b="1" dirty="0">
                <a:solidFill>
                  <a:schemeClr val="accent5">
                    <a:lumMod val="75000"/>
                  </a:schemeClr>
                </a:solidFill>
              </a:rPr>
              <a:t>.</a:t>
            </a:r>
          </a:p>
        </p:txBody>
      </p:sp>
      <p:grpSp>
        <p:nvGrpSpPr>
          <p:cNvPr id="13" name="Group 12"/>
          <p:cNvGrpSpPr/>
          <p:nvPr/>
        </p:nvGrpSpPr>
        <p:grpSpPr>
          <a:xfrm>
            <a:off x="205778" y="3900300"/>
            <a:ext cx="4135967" cy="1078798"/>
            <a:chOff x="358175" y="3400946"/>
            <a:chExt cx="4135967" cy="1078798"/>
          </a:xfrm>
        </p:grpSpPr>
        <p:sp>
          <p:nvSpPr>
            <p:cNvPr id="14" name="Speech Bubble: Rectangle with Corners Rounded 10">
              <a:extLst>
                <a:ext uri="{FF2B5EF4-FFF2-40B4-BE49-F238E27FC236}">
                  <a16:creationId xmlns:a16="http://schemas.microsoft.com/office/drawing/2014/main" id="{CD2579CE-2DB8-4F93-8ECD-0E9BF715B235}"/>
                </a:ext>
              </a:extLst>
            </p:cNvPr>
            <p:cNvSpPr/>
            <p:nvPr/>
          </p:nvSpPr>
          <p:spPr>
            <a:xfrm>
              <a:off x="358175" y="3400946"/>
              <a:ext cx="4135967" cy="1065399"/>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can we </a:t>
              </a:r>
              <a:r>
                <a:rPr lang="en-GB" sz="2000" b="1" dirty="0">
                  <a:solidFill>
                    <a:srgbClr val="FF0000"/>
                  </a:solidFill>
                </a:rPr>
                <a:t>reverse</a:t>
              </a:r>
              <a:r>
                <a:rPr lang="en-GB" sz="2000" b="1" dirty="0">
                  <a:solidFill>
                    <a:srgbClr val="253746"/>
                  </a:solidFill>
                </a:rPr>
                <a:t> the function?</a:t>
              </a:r>
              <a:endParaRPr lang="en-GB" sz="2000" b="1" dirty="0">
                <a:solidFill>
                  <a:srgbClr val="C0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47" y="3839609"/>
              <a:ext cx="1054699" cy="640135"/>
            </a:xfrm>
            <a:prstGeom prst="rect">
              <a:avLst/>
            </a:prstGeom>
          </p:spPr>
        </p:pic>
      </p:gr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4781743" y="3744996"/>
            <a:ext cx="3402904" cy="593967"/>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can divide by 10!</a:t>
            </a:r>
            <a:endParaRPr lang="en-GB" sz="2000" b="1" dirty="0">
              <a:solidFill>
                <a:srgbClr val="C00000"/>
              </a:solidFill>
            </a:endParaRPr>
          </a:p>
        </p:txBody>
      </p:sp>
      <p:sp>
        <p:nvSpPr>
          <p:cNvPr id="29" name="Slide Number Placeholder 9">
            <a:extLst>
              <a:ext uri="{FF2B5EF4-FFF2-40B4-BE49-F238E27FC236}">
                <a16:creationId xmlns:a16="http://schemas.microsoft.com/office/drawing/2014/main" id="{ECEC2F06-FA07-421C-9E8C-C3D9827F8F64}"/>
              </a:ext>
            </a:extLst>
          </p:cNvPr>
          <p:cNvSpPr txBox="1">
            <a:spLocks/>
          </p:cNvSpPr>
          <p:nvPr/>
        </p:nvSpPr>
        <p:spPr>
          <a:xfrm>
            <a:off x="4185487" y="6367375"/>
            <a:ext cx="719921"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rgbClr val="EA7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0EE811-478C-4958-8104-2A70B5A19611}" type="slidenum">
              <a:rPr lang="en-GB" smtClean="0"/>
              <a:pPr/>
              <a:t>25</a:t>
            </a:fld>
            <a:endParaRPr lang="en-GB" dirty="0"/>
          </a:p>
        </p:txBody>
      </p:sp>
      <p:sp>
        <p:nvSpPr>
          <p:cNvPr id="30" name="Footer Placeholder 1">
            <a:extLst>
              <a:ext uri="{FF2B5EF4-FFF2-40B4-BE49-F238E27FC236}">
                <a16:creationId xmlns:a16="http://schemas.microsoft.com/office/drawing/2014/main" id="{6E6E7435-766E-44DA-9E64-580F9F209CE0}"/>
              </a:ext>
            </a:extLst>
          </p:cNvPr>
          <p:cNvSpPr txBox="1">
            <a:spLocks/>
          </p:cNvSpPr>
          <p:nvPr/>
        </p:nvSpPr>
        <p:spPr>
          <a:xfrm>
            <a:off x="5305926" y="6367376"/>
            <a:ext cx="3723776"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rgbClr val="EA7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Year 3</a:t>
            </a:r>
          </a:p>
        </p:txBody>
      </p:sp>
      <p:sp>
        <p:nvSpPr>
          <p:cNvPr id="32" name="Oval 31"/>
          <p:cNvSpPr/>
          <p:nvPr/>
        </p:nvSpPr>
        <p:spPr>
          <a:xfrm>
            <a:off x="7368184" y="1777068"/>
            <a:ext cx="845574" cy="747252"/>
          </a:xfrm>
          <a:prstGeom prst="ellipse">
            <a:avLst/>
          </a:prstGeom>
          <a:solidFill>
            <a:srgbClr val="00B0F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37</a:t>
            </a:r>
          </a:p>
        </p:txBody>
      </p:sp>
      <p:sp>
        <p:nvSpPr>
          <p:cNvPr id="33" name="Oval 32"/>
          <p:cNvSpPr/>
          <p:nvPr/>
        </p:nvSpPr>
        <p:spPr>
          <a:xfrm>
            <a:off x="3888044" y="1740576"/>
            <a:ext cx="845574" cy="747252"/>
          </a:xfrm>
          <a:prstGeom prst="ellipse">
            <a:avLst/>
          </a:prstGeom>
          <a:solidFill>
            <a:srgbClr val="00B0F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3.7</a:t>
            </a:r>
          </a:p>
        </p:txBody>
      </p:sp>
      <p:sp>
        <p:nvSpPr>
          <p:cNvPr id="42" name="Speech Bubble: Rectangle with Corners Rounded 10">
            <a:extLst>
              <a:ext uri="{FF2B5EF4-FFF2-40B4-BE49-F238E27FC236}">
                <a16:creationId xmlns:a16="http://schemas.microsoft.com/office/drawing/2014/main" id="{CD2579CE-2DB8-4F93-8ECD-0E9BF715B235}"/>
              </a:ext>
            </a:extLst>
          </p:cNvPr>
          <p:cNvSpPr/>
          <p:nvPr/>
        </p:nvSpPr>
        <p:spPr>
          <a:xfrm>
            <a:off x="5712420" y="596951"/>
            <a:ext cx="2700828" cy="494853"/>
          </a:xfrm>
          <a:prstGeom prst="wedgeEllipseCallout">
            <a:avLst>
              <a:gd name="adj1" fmla="val 18270"/>
              <a:gd name="adj2" fmla="val 980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endParaRPr lang="en-GB" sz="2000" b="1" dirty="0">
              <a:solidFill>
                <a:srgbClr val="C00000"/>
              </a:solidFill>
            </a:endParaRPr>
          </a:p>
        </p:txBody>
      </p:sp>
      <p:grpSp>
        <p:nvGrpSpPr>
          <p:cNvPr id="3" name="Group 2"/>
          <p:cNvGrpSpPr/>
          <p:nvPr/>
        </p:nvGrpSpPr>
        <p:grpSpPr>
          <a:xfrm>
            <a:off x="4623013" y="4519840"/>
            <a:ext cx="4233303" cy="687158"/>
            <a:chOff x="4623013" y="4519840"/>
            <a:chExt cx="4233303" cy="687158"/>
          </a:xfrm>
        </p:grpSpPr>
        <p:sp>
          <p:nvSpPr>
            <p:cNvPr id="40" name="Speech Bubble: Rectangle with Corners Rounded 10">
              <a:extLst>
                <a:ext uri="{FF2B5EF4-FFF2-40B4-BE49-F238E27FC236}">
                  <a16:creationId xmlns:a16="http://schemas.microsoft.com/office/drawing/2014/main" id="{CD2579CE-2DB8-4F93-8ECD-0E9BF715B235}"/>
                </a:ext>
              </a:extLst>
            </p:cNvPr>
            <p:cNvSpPr/>
            <p:nvPr/>
          </p:nvSpPr>
          <p:spPr>
            <a:xfrm>
              <a:off x="4623013" y="4622797"/>
              <a:ext cx="4233303" cy="584201"/>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Try </a:t>
              </a:r>
              <a:r>
                <a:rPr lang="en-GB" sz="2000" b="1" dirty="0">
                  <a:solidFill>
                    <a:srgbClr val="FF0000"/>
                  </a:solidFill>
                </a:rPr>
                <a:t>56 ÷ 10 </a:t>
              </a:r>
              <a:r>
                <a:rPr lang="en-GB" sz="2000" b="1" dirty="0">
                  <a:solidFill>
                    <a:srgbClr val="253746"/>
                  </a:solidFill>
                </a:rPr>
                <a:t>and </a:t>
              </a:r>
              <a:r>
                <a:rPr lang="en-GB" sz="2000" b="1" dirty="0">
                  <a:solidFill>
                    <a:srgbClr val="FF0000"/>
                  </a:solidFill>
                </a:rPr>
                <a:t>342 ÷ 10</a:t>
              </a:r>
              <a:r>
                <a:rPr lang="en-GB" sz="2000" b="1" dirty="0">
                  <a:solidFill>
                    <a:srgbClr val="253746"/>
                  </a:solidFill>
                </a:rPr>
                <a:t>. </a:t>
              </a:r>
              <a:endParaRPr lang="en-GB" sz="2000" b="1" dirty="0">
                <a:solidFill>
                  <a:srgbClr val="C00000"/>
                </a:solidFill>
              </a:endParaRPr>
            </a:p>
          </p:txBody>
        </p:sp>
        <p:pic>
          <p:nvPicPr>
            <p:cNvPr id="4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01553" y="4519840"/>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 name="Oval 43"/>
          <p:cNvSpPr/>
          <p:nvPr/>
        </p:nvSpPr>
        <p:spPr>
          <a:xfrm>
            <a:off x="7339073" y="1812162"/>
            <a:ext cx="845574" cy="747252"/>
          </a:xfrm>
          <a:prstGeom prst="ellipse">
            <a:avLst/>
          </a:prstGeom>
          <a:solidFill>
            <a:schemeClr val="accent4"/>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56</a:t>
            </a:r>
          </a:p>
        </p:txBody>
      </p:sp>
      <p:sp>
        <p:nvSpPr>
          <p:cNvPr id="45" name="Oval 44"/>
          <p:cNvSpPr/>
          <p:nvPr/>
        </p:nvSpPr>
        <p:spPr>
          <a:xfrm>
            <a:off x="3918957" y="1740576"/>
            <a:ext cx="845574" cy="747252"/>
          </a:xfrm>
          <a:prstGeom prst="ellipse">
            <a:avLst/>
          </a:prstGeom>
          <a:solidFill>
            <a:schemeClr val="accent4"/>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5.6</a:t>
            </a:r>
          </a:p>
        </p:txBody>
      </p:sp>
      <p:sp>
        <p:nvSpPr>
          <p:cNvPr id="46" name="Oval 45"/>
          <p:cNvSpPr/>
          <p:nvPr/>
        </p:nvSpPr>
        <p:spPr>
          <a:xfrm>
            <a:off x="7330467" y="1775169"/>
            <a:ext cx="862786" cy="881328"/>
          </a:xfrm>
          <a:prstGeom prst="ellipse">
            <a:avLst/>
          </a:prstGeom>
          <a:solidFill>
            <a:srgbClr val="9AF67A"/>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342</a:t>
            </a:r>
          </a:p>
        </p:txBody>
      </p:sp>
      <p:sp>
        <p:nvSpPr>
          <p:cNvPr id="47" name="Oval 46"/>
          <p:cNvSpPr/>
          <p:nvPr/>
        </p:nvSpPr>
        <p:spPr>
          <a:xfrm>
            <a:off x="3870829" y="1655990"/>
            <a:ext cx="941831" cy="916423"/>
          </a:xfrm>
          <a:prstGeom prst="ellipse">
            <a:avLst/>
          </a:prstGeom>
          <a:solidFill>
            <a:srgbClr val="9AF67A"/>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34.2</a:t>
            </a:r>
          </a:p>
        </p:txBody>
      </p:sp>
      <p:sp>
        <p:nvSpPr>
          <p:cNvPr id="35" name="Left-Right Arrow Callout 34"/>
          <p:cNvSpPr/>
          <p:nvPr/>
        </p:nvSpPr>
        <p:spPr>
          <a:xfrm>
            <a:off x="2466222" y="742402"/>
            <a:ext cx="3689217" cy="2743597"/>
          </a:xfrm>
          <a:prstGeom prst="leftRightArrowCallout">
            <a:avLst>
              <a:gd name="adj1" fmla="val 25000"/>
              <a:gd name="adj2" fmla="val 21030"/>
              <a:gd name="adj3" fmla="val 27836"/>
              <a:gd name="adj4" fmla="val 48123"/>
            </a:avLst>
          </a:prstGeom>
          <a:solidFill>
            <a:schemeClr val="bg1"/>
          </a:solidFill>
          <a:ln w="15875">
            <a:solidFill>
              <a:schemeClr val="tx1"/>
            </a:solidFill>
          </a:ln>
          <a:effectLst>
            <a:outerShdw blurRad="50800" dist="381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p:cNvSpPr txBox="1"/>
          <p:nvPr/>
        </p:nvSpPr>
        <p:spPr>
          <a:xfrm>
            <a:off x="3514317" y="1852592"/>
            <a:ext cx="1488814" cy="523220"/>
          </a:xfrm>
          <a:prstGeom prst="rect">
            <a:avLst/>
          </a:prstGeom>
          <a:noFill/>
        </p:spPr>
        <p:txBody>
          <a:bodyPr wrap="square" rtlCol="0">
            <a:spAutoFit/>
          </a:bodyPr>
          <a:lstStyle/>
          <a:p>
            <a:pPr algn="ctr"/>
            <a:r>
              <a:rPr lang="en-GB" sz="2800" b="1" dirty="0">
                <a:solidFill>
                  <a:srgbClr val="FF0000"/>
                </a:solidFill>
              </a:rPr>
              <a:t>÷ 10</a:t>
            </a:r>
          </a:p>
        </p:txBody>
      </p:sp>
      <p:sp>
        <p:nvSpPr>
          <p:cNvPr id="39" name="TextBox 38"/>
          <p:cNvSpPr txBox="1"/>
          <p:nvPr/>
        </p:nvSpPr>
        <p:spPr>
          <a:xfrm>
            <a:off x="3511275" y="1852592"/>
            <a:ext cx="1488814" cy="523220"/>
          </a:xfrm>
          <a:prstGeom prst="rect">
            <a:avLst/>
          </a:prstGeom>
          <a:noFill/>
        </p:spPr>
        <p:txBody>
          <a:bodyPr wrap="square" rtlCol="0">
            <a:spAutoFit/>
          </a:bodyPr>
          <a:lstStyle/>
          <a:p>
            <a:pPr algn="ctr"/>
            <a:r>
              <a:rPr lang="en-GB" sz="2800" b="1" dirty="0">
                <a:solidFill>
                  <a:srgbClr val="FF0000"/>
                </a:solidFill>
              </a:rPr>
              <a:t>× 10</a:t>
            </a:r>
          </a:p>
        </p:txBody>
      </p:sp>
    </p:spTree>
    <p:extLst>
      <p:ext uri="{BB962C8B-B14F-4D97-AF65-F5344CB8AC3E}">
        <p14:creationId xmlns:p14="http://schemas.microsoft.com/office/powerpoint/2010/main" val="14381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par>
                                <p:cTn id="12" presetID="63" presetClass="path" presetSubtype="0" accel="50000" decel="50000" fill="hold" grpId="0" nodeType="withEffect">
                                  <p:stCondLst>
                                    <p:cond delay="0"/>
                                  </p:stCondLst>
                                  <p:childTnLst>
                                    <p:animMotion origin="layout" path="M -0.0052 -0.00347 L -0.3842 0.00023 " pathEditMode="relative" rAng="0" ptsTypes="AA">
                                      <p:cBhvr>
                                        <p:cTn id="13" dur="2000" fill="hold"/>
                                        <p:tgtEl>
                                          <p:spTgt spid="32"/>
                                        </p:tgtEl>
                                        <p:attrNameLst>
                                          <p:attrName>ppt_x</p:attrName>
                                          <p:attrName>ppt_y</p:attrName>
                                        </p:attrNameLst>
                                      </p:cBhvr>
                                      <p:rCtr x="-18958" y="185"/>
                                    </p:animMotion>
                                  </p:childTnLst>
                                </p:cTn>
                              </p:par>
                              <p:par>
                                <p:cTn id="14" presetID="1" presetClass="entr" presetSubtype="0" fill="hold" grpId="1"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63" presetClass="path" presetSubtype="0" accel="50000" decel="50000" fill="hold" grpId="0" nodeType="withEffect">
                                  <p:stCondLst>
                                    <p:cond delay="1100"/>
                                  </p:stCondLst>
                                  <p:childTnLst>
                                    <p:animMotion origin="layout" path="M -1.94444E-6 -4.44444E-6 L -0.37899 0.00371 " pathEditMode="relative" rAng="0" ptsTypes="AA">
                                      <p:cBhvr>
                                        <p:cTn id="17" dur="2000" fill="hold"/>
                                        <p:tgtEl>
                                          <p:spTgt spid="33"/>
                                        </p:tgtEl>
                                        <p:attrNameLst>
                                          <p:attrName>ppt_x</p:attrName>
                                          <p:attrName>ppt_y</p:attrName>
                                        </p:attrNameLst>
                                      </p:cBhvr>
                                      <p:rCtr x="-18958" y="185"/>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xit" presetSubtype="0" fill="hold" grpId="2"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63" presetClass="path" presetSubtype="0" accel="50000" decel="50000" fill="hold" grpId="0" nodeType="withEffect">
                                  <p:stCondLst>
                                    <p:cond delay="0"/>
                                  </p:stCondLst>
                                  <p:childTnLst>
                                    <p:animMotion origin="layout" path="M -2.77778E-7 2.22222E-6 L -0.37899 0.0037 " pathEditMode="relative" rAng="0" ptsTypes="AA">
                                      <p:cBhvr>
                                        <p:cTn id="48" dur="2000" fill="hold"/>
                                        <p:tgtEl>
                                          <p:spTgt spid="44"/>
                                        </p:tgtEl>
                                        <p:attrNameLst>
                                          <p:attrName>ppt_x</p:attrName>
                                          <p:attrName>ppt_y</p:attrName>
                                        </p:attrNameLst>
                                      </p:cBhvr>
                                      <p:rCtr x="-18958" y="185"/>
                                    </p:animMotion>
                                  </p:childTnLst>
                                </p:cTn>
                              </p:par>
                              <p:par>
                                <p:cTn id="49" presetID="1" presetClass="entr" presetSubtype="0" fill="hold" grpId="1"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63" presetClass="path" presetSubtype="0" accel="50000" decel="50000" fill="hold" grpId="0" nodeType="withEffect">
                                  <p:stCondLst>
                                    <p:cond delay="1100"/>
                                  </p:stCondLst>
                                  <p:childTnLst>
                                    <p:animMotion origin="layout" path="M -1.94444E-6 -4.44444E-6 L -0.37899 0.00371 " pathEditMode="relative" rAng="0" ptsTypes="AA">
                                      <p:cBhvr>
                                        <p:cTn id="52" dur="2000" fill="hold"/>
                                        <p:tgtEl>
                                          <p:spTgt spid="45"/>
                                        </p:tgtEl>
                                        <p:attrNameLst>
                                          <p:attrName>ppt_x</p:attrName>
                                          <p:attrName>ppt_y</p:attrName>
                                        </p:attrNameLst>
                                      </p:cBhvr>
                                      <p:rCtr x="-18958" y="185"/>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xit" presetSubtype="0" fill="hold" grpId="2" nodeType="withEffect">
                                  <p:stCondLst>
                                    <p:cond delay="0"/>
                                  </p:stCondLst>
                                  <p:childTnLst>
                                    <p:set>
                                      <p:cBhvr>
                                        <p:cTn id="58" dur="1" fill="hold">
                                          <p:stCondLst>
                                            <p:cond delay="0"/>
                                          </p:stCondLst>
                                        </p:cTn>
                                        <p:tgtEl>
                                          <p:spTgt spid="45"/>
                                        </p:tgtEl>
                                        <p:attrNameLst>
                                          <p:attrName>style.visibility</p:attrName>
                                        </p:attrNameLst>
                                      </p:cBhvr>
                                      <p:to>
                                        <p:strVal val="hidden"/>
                                      </p:to>
                                    </p:set>
                                  </p:childTnLst>
                                </p:cTn>
                              </p:par>
                              <p:par>
                                <p:cTn id="59" presetID="63" presetClass="path" presetSubtype="0" accel="50000" decel="50000" fill="hold" grpId="0" nodeType="withEffect">
                                  <p:stCondLst>
                                    <p:cond delay="0"/>
                                  </p:stCondLst>
                                  <p:childTnLst>
                                    <p:animMotion origin="layout" path="M -0.0052 -0.00347 L -0.3842 0.00023 " pathEditMode="relative" rAng="0" ptsTypes="AA">
                                      <p:cBhvr>
                                        <p:cTn id="60" dur="2000" fill="hold"/>
                                        <p:tgtEl>
                                          <p:spTgt spid="46"/>
                                        </p:tgtEl>
                                        <p:attrNameLst>
                                          <p:attrName>ppt_x</p:attrName>
                                          <p:attrName>ppt_y</p:attrName>
                                        </p:attrNameLst>
                                      </p:cBhvr>
                                      <p:rCtr x="-18958" y="185"/>
                                    </p:animMotion>
                                  </p:childTnLst>
                                </p:cTn>
                              </p:par>
                              <p:par>
                                <p:cTn id="61" presetID="1" presetClass="entr" presetSubtype="0" fill="hold" grpId="1"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63" presetClass="path" presetSubtype="0" accel="50000" decel="50000" fill="hold" grpId="0" nodeType="withEffect">
                                  <p:stCondLst>
                                    <p:cond delay="1100"/>
                                  </p:stCondLst>
                                  <p:childTnLst>
                                    <p:animMotion origin="layout" path="M 0.00035 -0.00902 L -0.37864 -0.00532 " pathEditMode="relative" rAng="0" ptsTypes="AA">
                                      <p:cBhvr>
                                        <p:cTn id="64" dur="2000" fill="hold"/>
                                        <p:tgtEl>
                                          <p:spTgt spid="47"/>
                                        </p:tgtEl>
                                        <p:attrNameLst>
                                          <p:attrName>ppt_x</p:attrName>
                                          <p:attrName>ppt_y</p:attrName>
                                        </p:attrNameLst>
                                      </p:cBhvr>
                                      <p:rCtr x="-1895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2" grpId="1" animBg="1"/>
      <p:bldP spid="33" grpId="0" animBg="1"/>
      <p:bldP spid="33" grpId="1" animBg="1"/>
      <p:bldP spid="33" grpId="2" animBg="1"/>
      <p:bldP spid="42" grpId="0" animBg="1"/>
      <p:bldP spid="44" grpId="0" animBg="1"/>
      <p:bldP spid="44" grpId="1" animBg="1"/>
      <p:bldP spid="45" grpId="0" animBg="1"/>
      <p:bldP spid="45" grpId="1" animBg="1"/>
      <p:bldP spid="45" grpId="2" animBg="1"/>
      <p:bldP spid="46" grpId="0" animBg="1"/>
      <p:bldP spid="46" grpId="1" animBg="1"/>
      <p:bldP spid="47" grpId="0" animBg="1"/>
      <p:bldP spid="47" grpId="1" animBg="1"/>
      <p:bldP spid="41"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pic>
        <p:nvPicPr>
          <p:cNvPr id="4" name="Picture 3">
            <a:extLst>
              <a:ext uri="{FF2B5EF4-FFF2-40B4-BE49-F238E27FC236}">
                <a16:creationId xmlns:a16="http://schemas.microsoft.com/office/drawing/2014/main" id="{520BB322-1A3C-4776-8B64-BCDD6D82F6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2278" y="169330"/>
            <a:ext cx="8706335" cy="470556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5D76F72-B4D8-4D60-B122-09455C1EC1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568" y="5038349"/>
            <a:ext cx="8945753" cy="967021"/>
          </a:xfrm>
          <a:prstGeom prst="rect">
            <a:avLst/>
          </a:prstGeom>
          <a:ln>
            <a:solidFill>
              <a:srgbClr val="FFC000"/>
            </a:solidFill>
          </a:ln>
          <a:effectLst>
            <a:outerShdw blurRad="50800" dist="38100" dir="600000" algn="t" rotWithShape="0">
              <a:prstClr val="black">
                <a:alpha val="40000"/>
              </a:prstClr>
            </a:outerShdw>
          </a:effectLst>
        </p:spPr>
      </p:pic>
      <p:grpSp>
        <p:nvGrpSpPr>
          <p:cNvPr id="11" name="Group 10"/>
          <p:cNvGrpSpPr/>
          <p:nvPr/>
        </p:nvGrpSpPr>
        <p:grpSpPr>
          <a:xfrm>
            <a:off x="3715180" y="4751274"/>
            <a:ext cx="1713640" cy="1139460"/>
            <a:chOff x="1834709" y="4015907"/>
            <a:chExt cx="1606379" cy="935174"/>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44755">
              <a:off x="2170831" y="4345600"/>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77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262892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Know that 1-place decimal numbers represent ones and tenths.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Divide 2-digit numbers by 10 to create 1-place decimal numbers.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Multiply 1-place decimals to give whole numbers.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grpSp>
        <p:nvGrpSpPr>
          <p:cNvPr id="11" name="Group 10">
            <a:extLst>
              <a:ext uri="{FF2B5EF4-FFF2-40B4-BE49-F238E27FC236}">
                <a16:creationId xmlns:a16="http://schemas.microsoft.com/office/drawing/2014/main" id="{1F8ABB93-7AA2-4876-89E7-463EE7A3B0DD}"/>
              </a:ext>
            </a:extLst>
          </p:cNvPr>
          <p:cNvGrpSpPr/>
          <p:nvPr/>
        </p:nvGrpSpPr>
        <p:grpSpPr>
          <a:xfrm>
            <a:off x="1227645" y="835313"/>
            <a:ext cx="6344904" cy="1009650"/>
            <a:chOff x="943742" y="1418496"/>
            <a:chExt cx="6344904" cy="1009650"/>
          </a:xfrm>
        </p:grpSpPr>
        <p:sp>
          <p:nvSpPr>
            <p:cNvPr id="12" name="TextBox 11">
              <a:extLst>
                <a:ext uri="{FF2B5EF4-FFF2-40B4-BE49-F238E27FC236}">
                  <a16:creationId xmlns:a16="http://schemas.microsoft.com/office/drawing/2014/main" id="{1E586EB9-2517-497D-9EB0-49190052FF5B}"/>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14" name="Picture 3" descr="N:\Documents\Website\Wagtail Website\User Manuel for HT\Smiley-face.png">
              <a:extLst>
                <a:ext uri="{FF2B5EF4-FFF2-40B4-BE49-F238E27FC236}">
                  <a16:creationId xmlns:a16="http://schemas.microsoft.com/office/drawing/2014/main" id="{4E91D6F4-D639-414B-B472-A727903DB4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4420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1517584" y="205483"/>
            <a:ext cx="6033922" cy="584337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endParaRPr lang="en-GB" sz="1600" b="1" dirty="0">
              <a:solidFill>
                <a:schemeClr val="tx1"/>
              </a:solidFill>
            </a:endParaRPr>
          </a:p>
          <a:p>
            <a:pPr marL="66675">
              <a:spcAft>
                <a:spcPts val="600"/>
              </a:spcAft>
            </a:pPr>
            <a:r>
              <a:rPr lang="en-GB" sz="1600" dirty="0">
                <a:solidFill>
                  <a:schemeClr val="tx1"/>
                </a:solidFill>
              </a:rPr>
              <a:t>Complete each sentence:</a:t>
            </a:r>
          </a:p>
          <a:p>
            <a:pPr marL="66675">
              <a:spcAft>
                <a:spcPts val="600"/>
              </a:spcAft>
            </a:pPr>
            <a:r>
              <a:rPr lang="en-GB" sz="1600" dirty="0">
                <a:solidFill>
                  <a:schemeClr val="tx1"/>
                </a:solidFill>
              </a:rPr>
              <a:t>(a) 3.4 x 10 = _____     </a:t>
            </a:r>
          </a:p>
          <a:p>
            <a:pPr marL="66675">
              <a:spcAft>
                <a:spcPts val="600"/>
              </a:spcAft>
            </a:pPr>
            <a:r>
              <a:rPr lang="en-GB" sz="1600" dirty="0">
                <a:solidFill>
                  <a:schemeClr val="tx1"/>
                </a:solidFill>
              </a:rPr>
              <a:t>(b)  65 ÷ 10 = _____</a:t>
            </a:r>
          </a:p>
          <a:p>
            <a:pPr marL="66675">
              <a:spcAft>
                <a:spcPts val="600"/>
              </a:spcAft>
            </a:pPr>
            <a:r>
              <a:rPr lang="en-GB" sz="1600" dirty="0">
                <a:solidFill>
                  <a:schemeClr val="tx1"/>
                </a:solidFill>
              </a:rPr>
              <a:t>(c)  _____ ÷ 10 = 12.3</a:t>
            </a:r>
          </a:p>
          <a:p>
            <a:pPr marL="66675">
              <a:spcAft>
                <a:spcPts val="600"/>
              </a:spcAft>
            </a:pPr>
            <a:r>
              <a:rPr lang="en-GB" sz="1600" dirty="0">
                <a:solidFill>
                  <a:schemeClr val="tx1"/>
                </a:solidFill>
              </a:rPr>
              <a:t>(d)  _____ x 10 = 81</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Draw a function machine which divides by 10</a:t>
            </a:r>
          </a:p>
          <a:p>
            <a:pPr marL="66675">
              <a:spcAft>
                <a:spcPts val="600"/>
              </a:spcAft>
            </a:pPr>
            <a:r>
              <a:rPr lang="en-GB" sz="1600" dirty="0">
                <a:solidFill>
                  <a:schemeClr val="tx1"/>
                </a:solidFill>
              </a:rPr>
              <a:t>Write the output for these three numbers:  13     5     92</a:t>
            </a:r>
          </a:p>
          <a:p>
            <a:pPr marL="66675">
              <a:spcAft>
                <a:spcPts val="600"/>
              </a:spcAft>
            </a:pPr>
            <a:r>
              <a:rPr lang="en-GB" sz="1600" dirty="0">
                <a:solidFill>
                  <a:schemeClr val="tx1"/>
                </a:solidFill>
              </a:rPr>
              <a:t>Write the input if 0.6 is the output.  </a:t>
            </a:r>
          </a:p>
          <a:p>
            <a:pPr marL="66675">
              <a:spcAft>
                <a:spcPts val="600"/>
              </a:spcAft>
            </a:pPr>
            <a:r>
              <a:rPr lang="en-GB" sz="1600" dirty="0">
                <a:solidFill>
                  <a:schemeClr val="tx1"/>
                </a:solidFill>
              </a:rPr>
              <a:t>Write the input if 2.2 is the output. </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Write each fraction as a decimal number:</a:t>
            </a:r>
          </a:p>
          <a:p>
            <a:pPr marL="66675">
              <a:spcAft>
                <a:spcPts val="600"/>
              </a:spcAft>
            </a:pPr>
            <a:r>
              <a:rPr lang="en-GB" sz="1600" dirty="0">
                <a:solidFill>
                  <a:schemeClr val="tx1"/>
                </a:solidFill>
              </a:rPr>
              <a:t>•	One whole and six tenths</a:t>
            </a:r>
          </a:p>
          <a:p>
            <a:pPr marL="66675">
              <a:spcAft>
                <a:spcPts val="600"/>
              </a:spcAft>
            </a:pPr>
            <a:r>
              <a:rPr lang="en-GB" sz="1600" dirty="0">
                <a:solidFill>
                  <a:schemeClr val="tx1"/>
                </a:solidFill>
              </a:rPr>
              <a:t>•	</a:t>
            </a:r>
            <a:r>
              <a:rPr lang="en-GB" sz="1600" baseline="30000" dirty="0">
                <a:solidFill>
                  <a:schemeClr val="tx1"/>
                </a:solidFill>
              </a:rPr>
              <a:t>22</a:t>
            </a:r>
            <a:r>
              <a:rPr lang="en-GB" sz="1600" dirty="0">
                <a:solidFill>
                  <a:schemeClr val="tx1"/>
                </a:solidFill>
              </a:rPr>
              <a:t>/</a:t>
            </a:r>
            <a:r>
              <a:rPr lang="en-GB" sz="1600" baseline="-25000" dirty="0">
                <a:solidFill>
                  <a:schemeClr val="tx1"/>
                </a:solidFill>
              </a:rPr>
              <a:t>10</a:t>
            </a:r>
          </a:p>
          <a:p>
            <a:pPr marL="66675">
              <a:spcAft>
                <a:spcPts val="600"/>
              </a:spcAft>
            </a:pPr>
            <a:r>
              <a:rPr lang="en-GB" sz="1600" dirty="0">
                <a:solidFill>
                  <a:schemeClr val="tx1"/>
                </a:solidFill>
              </a:rPr>
              <a:t>•	Five wholes and one tenth</a:t>
            </a:r>
          </a:p>
          <a:p>
            <a:pPr marL="66675">
              <a:spcAft>
                <a:spcPts val="600"/>
              </a:spcAft>
            </a:pPr>
            <a:r>
              <a:rPr lang="en-GB" sz="1600" dirty="0">
                <a:solidFill>
                  <a:schemeClr val="tx1"/>
                </a:solidFill>
              </a:rPr>
              <a:t>•	</a:t>
            </a:r>
            <a:r>
              <a:rPr lang="en-GB" sz="1600" baseline="30000" dirty="0">
                <a:solidFill>
                  <a:schemeClr val="tx1"/>
                </a:solidFill>
              </a:rPr>
              <a:t>4</a:t>
            </a:r>
            <a:r>
              <a:rPr lang="en-GB" sz="1600" dirty="0">
                <a:solidFill>
                  <a:schemeClr val="tx1"/>
                </a:solidFill>
              </a:rPr>
              <a:t>/</a:t>
            </a:r>
            <a:r>
              <a:rPr lang="en-GB" sz="1600" baseline="-25000" dirty="0">
                <a:solidFill>
                  <a:schemeClr val="tx1"/>
                </a:solidFill>
              </a:rPr>
              <a:t>10</a:t>
            </a: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4</a:t>
            </a:r>
          </a:p>
        </p:txBody>
      </p:sp>
    </p:spTree>
    <p:extLst>
      <p:ext uri="{BB962C8B-B14F-4D97-AF65-F5344CB8AC3E}">
        <p14:creationId xmlns:p14="http://schemas.microsoft.com/office/powerpoint/2010/main" val="326260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230981" y="205483"/>
            <a:ext cx="8682038" cy="584337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 </a:t>
            </a:r>
            <a:r>
              <a:rPr lang="en-GB" sz="2000" b="1" dirty="0">
                <a:solidFill>
                  <a:srgbClr val="00B050"/>
                </a:solidFill>
              </a:rPr>
              <a:t>answers</a:t>
            </a:r>
            <a:endParaRPr lang="en-GB" sz="1600" b="1" dirty="0">
              <a:solidFill>
                <a:srgbClr val="00B050"/>
              </a:solidFill>
            </a:endParaRPr>
          </a:p>
          <a:p>
            <a:pPr marL="66675">
              <a:spcAft>
                <a:spcPts val="600"/>
              </a:spcAft>
            </a:pPr>
            <a:endParaRPr lang="en-GB" sz="1600" baseline="-25000" dirty="0">
              <a:solidFill>
                <a:schemeClr val="tx1"/>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4</a:t>
            </a:r>
          </a:p>
        </p:txBody>
      </p:sp>
      <p:sp>
        <p:nvSpPr>
          <p:cNvPr id="3" name="Rectangle 2">
            <a:extLst>
              <a:ext uri="{FF2B5EF4-FFF2-40B4-BE49-F238E27FC236}">
                <a16:creationId xmlns:a16="http://schemas.microsoft.com/office/drawing/2014/main" id="{A4647243-430F-F143-9737-F17DB04050BD}"/>
              </a:ext>
            </a:extLst>
          </p:cNvPr>
          <p:cNvSpPr/>
          <p:nvPr/>
        </p:nvSpPr>
        <p:spPr>
          <a:xfrm>
            <a:off x="228723" y="587204"/>
            <a:ext cx="4215955" cy="5232202"/>
          </a:xfrm>
          <a:prstGeom prst="rect">
            <a:avLst/>
          </a:prstGeom>
        </p:spPr>
        <p:txBody>
          <a:bodyPr wrap="square">
            <a:spAutoFit/>
          </a:bodyPr>
          <a:lstStyle/>
          <a:p>
            <a:pPr marL="66675">
              <a:spcAft>
                <a:spcPts val="600"/>
              </a:spcAft>
            </a:pPr>
            <a:r>
              <a:rPr lang="en-GB" sz="1600" dirty="0"/>
              <a:t>Complete each sentence:</a:t>
            </a:r>
          </a:p>
          <a:p>
            <a:pPr marL="66675">
              <a:spcAft>
                <a:spcPts val="600"/>
              </a:spcAft>
            </a:pPr>
            <a:r>
              <a:rPr lang="en-GB" sz="1600" dirty="0"/>
              <a:t>(a) 3.4 x 10 = </a:t>
            </a:r>
            <a:r>
              <a:rPr lang="en-GB" sz="1600" dirty="0">
                <a:solidFill>
                  <a:srgbClr val="00B050"/>
                </a:solidFill>
              </a:rPr>
              <a:t>34</a:t>
            </a:r>
            <a:r>
              <a:rPr lang="en-GB" sz="1600" dirty="0"/>
              <a:t>     </a:t>
            </a:r>
          </a:p>
          <a:p>
            <a:pPr marL="66675">
              <a:spcAft>
                <a:spcPts val="600"/>
              </a:spcAft>
            </a:pPr>
            <a:r>
              <a:rPr lang="en-GB" sz="1600" dirty="0"/>
              <a:t>(b)  65 ÷ 10 = </a:t>
            </a:r>
            <a:r>
              <a:rPr lang="en-GB" sz="1600" dirty="0">
                <a:solidFill>
                  <a:srgbClr val="00B050"/>
                </a:solidFill>
              </a:rPr>
              <a:t>6.5</a:t>
            </a:r>
          </a:p>
          <a:p>
            <a:pPr marL="66675">
              <a:spcAft>
                <a:spcPts val="600"/>
              </a:spcAft>
            </a:pPr>
            <a:r>
              <a:rPr lang="en-GB" sz="1600" dirty="0"/>
              <a:t>(c)  </a:t>
            </a:r>
            <a:r>
              <a:rPr lang="en-GB" sz="1600" dirty="0">
                <a:solidFill>
                  <a:srgbClr val="00B050"/>
                </a:solidFill>
              </a:rPr>
              <a:t>123</a:t>
            </a:r>
            <a:r>
              <a:rPr lang="en-GB" sz="1600" dirty="0"/>
              <a:t> ÷ 10 = 12.3</a:t>
            </a:r>
          </a:p>
          <a:p>
            <a:pPr marL="409575" indent="-342900">
              <a:spcAft>
                <a:spcPts val="600"/>
              </a:spcAft>
              <a:buAutoNum type="alphaLcParenBoth" startAt="4"/>
            </a:pPr>
            <a:r>
              <a:rPr lang="en-GB" sz="1600" dirty="0">
                <a:solidFill>
                  <a:srgbClr val="00B050"/>
                </a:solidFill>
              </a:rPr>
              <a:t>8.1</a:t>
            </a:r>
            <a:r>
              <a:rPr lang="en-GB" sz="1600" dirty="0"/>
              <a:t> x 10 = 81</a:t>
            </a:r>
          </a:p>
          <a:p>
            <a:pPr marL="66675">
              <a:spcAft>
                <a:spcPts val="600"/>
              </a:spcAft>
            </a:pPr>
            <a:r>
              <a:rPr lang="en-GB" sz="1600" dirty="0">
                <a:solidFill>
                  <a:srgbClr val="00B050"/>
                </a:solidFill>
              </a:rPr>
              <a:t>Check on a place value grid if children are unsure of these.</a:t>
            </a:r>
            <a:endParaRPr lang="en-GB" sz="1600" dirty="0"/>
          </a:p>
          <a:p>
            <a:pPr marL="66675">
              <a:spcAft>
                <a:spcPts val="600"/>
              </a:spcAft>
            </a:pPr>
            <a:r>
              <a:rPr lang="en-GB" sz="1600" dirty="0"/>
              <a:t>Draw a function machine which divides by 10</a:t>
            </a:r>
            <a:br>
              <a:rPr lang="en-GB" sz="1600" dirty="0"/>
            </a:br>
            <a:r>
              <a:rPr lang="en-GB" sz="1600" dirty="0"/>
              <a:t>Write the output for these three numbers:  </a:t>
            </a:r>
            <a:br>
              <a:rPr lang="en-GB" sz="1600" dirty="0"/>
            </a:br>
            <a:r>
              <a:rPr lang="en-GB" sz="1600" dirty="0"/>
              <a:t>13     5     92</a:t>
            </a:r>
            <a:br>
              <a:rPr lang="en-GB" sz="1600" dirty="0"/>
            </a:br>
            <a:r>
              <a:rPr lang="en-GB" sz="1600" dirty="0">
                <a:solidFill>
                  <a:srgbClr val="00B050"/>
                </a:solidFill>
              </a:rPr>
              <a:t>1.3, 0.5 and 9.2 respectively.</a:t>
            </a:r>
            <a:br>
              <a:rPr lang="en-GB" sz="1600" dirty="0">
                <a:solidFill>
                  <a:srgbClr val="00B050"/>
                </a:solidFill>
              </a:rPr>
            </a:br>
            <a:r>
              <a:rPr lang="en-GB" sz="1600" dirty="0"/>
              <a:t>Write the input if 0.6 is the output. </a:t>
            </a:r>
            <a:r>
              <a:rPr lang="en-GB" sz="1600" dirty="0">
                <a:solidFill>
                  <a:srgbClr val="00B050"/>
                </a:solidFill>
              </a:rPr>
              <a:t>6.</a:t>
            </a:r>
            <a:r>
              <a:rPr lang="en-GB" sz="1600" dirty="0"/>
              <a:t> </a:t>
            </a:r>
            <a:br>
              <a:rPr lang="en-GB" sz="1600" dirty="0"/>
            </a:br>
            <a:r>
              <a:rPr lang="en-GB" sz="1600" dirty="0"/>
              <a:t>Write the input if 2.2 is the output. </a:t>
            </a:r>
            <a:r>
              <a:rPr lang="en-GB" sz="1600" dirty="0">
                <a:solidFill>
                  <a:srgbClr val="00B050"/>
                </a:solidFill>
              </a:rPr>
              <a:t>22.</a:t>
            </a:r>
            <a:br>
              <a:rPr lang="en-GB" sz="1600" dirty="0">
                <a:solidFill>
                  <a:srgbClr val="00B050"/>
                </a:solidFill>
              </a:rPr>
            </a:br>
            <a:r>
              <a:rPr lang="en-GB" sz="1600" dirty="0">
                <a:solidFill>
                  <a:srgbClr val="00B050"/>
                </a:solidFill>
              </a:rPr>
              <a:t>As in previous question these can be checked on a place grid. For the latter two the answers can be found by multiplying by 10 (i.e. the inverse function). Children who give answers 0.60 and 2.20 are mistakenly ‘adding a zero’ rather than moving the digits.</a:t>
            </a:r>
            <a:endParaRPr lang="en-GB" sz="1600" dirty="0"/>
          </a:p>
        </p:txBody>
      </p:sp>
      <p:sp>
        <p:nvSpPr>
          <p:cNvPr id="4" name="Rectangle 3">
            <a:extLst>
              <a:ext uri="{FF2B5EF4-FFF2-40B4-BE49-F238E27FC236}">
                <a16:creationId xmlns:a16="http://schemas.microsoft.com/office/drawing/2014/main" id="{70FE09D9-3FB9-6749-9680-94E78C10C671}"/>
              </a:ext>
            </a:extLst>
          </p:cNvPr>
          <p:cNvSpPr/>
          <p:nvPr/>
        </p:nvSpPr>
        <p:spPr>
          <a:xfrm>
            <a:off x="4699323" y="715429"/>
            <a:ext cx="3966753" cy="1631216"/>
          </a:xfrm>
          <a:prstGeom prst="rect">
            <a:avLst/>
          </a:prstGeom>
        </p:spPr>
        <p:txBody>
          <a:bodyPr wrap="square">
            <a:spAutoFit/>
          </a:bodyPr>
          <a:lstStyle/>
          <a:p>
            <a:pPr marL="66675">
              <a:spcAft>
                <a:spcPts val="600"/>
              </a:spcAft>
            </a:pPr>
            <a:r>
              <a:rPr lang="en-GB" sz="1600" dirty="0"/>
              <a:t>Write each fraction as a decimal number:</a:t>
            </a:r>
          </a:p>
          <a:p>
            <a:pPr marL="66675">
              <a:spcAft>
                <a:spcPts val="600"/>
              </a:spcAft>
            </a:pPr>
            <a:r>
              <a:rPr lang="en-GB" sz="1600" dirty="0"/>
              <a:t>•	One whole and six tenths </a:t>
            </a:r>
            <a:r>
              <a:rPr lang="en-GB" sz="1600" dirty="0">
                <a:solidFill>
                  <a:srgbClr val="00B050"/>
                </a:solidFill>
              </a:rPr>
              <a:t>1.6</a:t>
            </a:r>
          </a:p>
          <a:p>
            <a:pPr marL="66675">
              <a:spcAft>
                <a:spcPts val="600"/>
              </a:spcAft>
            </a:pPr>
            <a:r>
              <a:rPr lang="en-GB" sz="1600" dirty="0"/>
              <a:t>•	</a:t>
            </a:r>
            <a:r>
              <a:rPr lang="en-GB" sz="1600" baseline="30000" dirty="0"/>
              <a:t>22</a:t>
            </a:r>
            <a:r>
              <a:rPr lang="en-GB" sz="1600" dirty="0"/>
              <a:t>/</a:t>
            </a:r>
            <a:r>
              <a:rPr lang="en-GB" sz="1600" baseline="-25000" dirty="0"/>
              <a:t>10  </a:t>
            </a:r>
            <a:r>
              <a:rPr lang="en-GB" sz="1600" dirty="0">
                <a:solidFill>
                  <a:srgbClr val="00B050"/>
                </a:solidFill>
              </a:rPr>
              <a:t>2.2</a:t>
            </a:r>
            <a:endParaRPr lang="en-GB" sz="1600" baseline="-25000" dirty="0">
              <a:solidFill>
                <a:srgbClr val="00B050"/>
              </a:solidFill>
            </a:endParaRPr>
          </a:p>
          <a:p>
            <a:pPr marL="66675">
              <a:spcAft>
                <a:spcPts val="600"/>
              </a:spcAft>
            </a:pPr>
            <a:r>
              <a:rPr lang="en-GB" sz="1600" dirty="0"/>
              <a:t>•	Five wholes and one tenth </a:t>
            </a:r>
            <a:r>
              <a:rPr lang="en-GB" sz="1600" dirty="0">
                <a:solidFill>
                  <a:srgbClr val="00B050"/>
                </a:solidFill>
              </a:rPr>
              <a:t>5.1</a:t>
            </a:r>
          </a:p>
          <a:p>
            <a:pPr marL="66675">
              <a:spcAft>
                <a:spcPts val="600"/>
              </a:spcAft>
            </a:pPr>
            <a:r>
              <a:rPr lang="en-GB" sz="1600" dirty="0"/>
              <a:t>•	</a:t>
            </a:r>
            <a:r>
              <a:rPr lang="en-GB" sz="1600" baseline="30000" dirty="0"/>
              <a:t>4</a:t>
            </a:r>
            <a:r>
              <a:rPr lang="en-GB" sz="1600" dirty="0"/>
              <a:t>/</a:t>
            </a:r>
            <a:r>
              <a:rPr lang="en-GB" sz="1600" baseline="-25000" dirty="0"/>
              <a:t>10 </a:t>
            </a:r>
            <a:r>
              <a:rPr lang="en-GB" sz="1600" dirty="0"/>
              <a:t> </a:t>
            </a:r>
            <a:r>
              <a:rPr lang="en-GB" sz="1600" dirty="0">
                <a:solidFill>
                  <a:srgbClr val="00B050"/>
                </a:solidFill>
              </a:rPr>
              <a:t>0.4</a:t>
            </a:r>
            <a:endParaRPr lang="en-US" sz="1600" dirty="0">
              <a:solidFill>
                <a:srgbClr val="00B050"/>
              </a:solidFill>
            </a:endParaRPr>
          </a:p>
        </p:txBody>
      </p:sp>
    </p:spTree>
    <p:extLst>
      <p:ext uri="{BB962C8B-B14F-4D97-AF65-F5344CB8AC3E}">
        <p14:creationId xmlns:p14="http://schemas.microsoft.com/office/powerpoint/2010/main" val="7814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3211519"/>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Count in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s</a:t>
            </a:r>
          </a:p>
        </p:txBody>
      </p:sp>
      <p:pic>
        <p:nvPicPr>
          <p:cNvPr id="3075" name="Picture 3" descr="N:\Documents\Website\Wagtail Website\User Manuel for HT\Elephant---Remember-this-FINA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8899" y="1424203"/>
            <a:ext cx="2633091" cy="16716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85BC05F-FD62-461B-814D-7CB40F0A140D}"/>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49920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375376"/>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Divide multiples of 10 by 10</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3280" y="1432678"/>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1943030-C98D-4474-80BF-7D79B05CE943}"/>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145029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375376"/>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Count in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10</a:t>
            </a:r>
            <a:r>
              <a:rPr lang="en-GB" sz="2000" b="1" dirty="0">
                <a:solidFill>
                  <a:schemeClr val="accent5">
                    <a:lumMod val="75000"/>
                  </a:schemeClr>
                </a:solidFill>
              </a:rPr>
              <a:t>s to at least 2</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3280" y="1432678"/>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1943030-C98D-4474-80BF-7D79B05CE943}"/>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66223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Know that 1-place decimal numbers represent ones and tenths.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 Decimals and Fractions</a:t>
            </a:r>
          </a:p>
          <a:p>
            <a:pPr algn="ctr"/>
            <a:r>
              <a:rPr lang="en-GB" sz="2400" b="1" dirty="0">
                <a:solidFill>
                  <a:srgbClr val="253746"/>
                </a:solidFill>
              </a:rPr>
              <a:t>Introduction to one place decimals</a:t>
            </a:r>
          </a:p>
        </p:txBody>
      </p:sp>
    </p:spTree>
    <p:extLst>
      <p:ext uri="{BB962C8B-B14F-4D97-AF65-F5344CB8AC3E}">
        <p14:creationId xmlns:p14="http://schemas.microsoft.com/office/powerpoint/2010/main" val="268882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Know that 1-place decimal numbers represent ones and tenths</a:t>
            </a:r>
            <a:r>
              <a:rPr lang="en-GB" sz="2000" b="1" dirty="0">
                <a:solidFill>
                  <a:schemeClr val="accent5">
                    <a:lumMod val="75000"/>
                  </a:schemeClr>
                </a:solidFill>
              </a:rPr>
              <a:t>.</a:t>
            </a:r>
          </a:p>
        </p:txBody>
      </p:sp>
      <p:sp>
        <p:nvSpPr>
          <p:cNvPr id="11" name="Rectangle 10"/>
          <p:cNvSpPr/>
          <p:nvPr/>
        </p:nvSpPr>
        <p:spPr>
          <a:xfrm>
            <a:off x="775200" y="704458"/>
            <a:ext cx="2520000" cy="360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984316" y="704458"/>
            <a:ext cx="2520000" cy="360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3984316" y="106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84316" y="142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84316" y="178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4316" y="214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84316" y="250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84316" y="286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84316" y="322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84316" y="358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84316" y="3944458"/>
            <a:ext cx="25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345281" y="4775007"/>
            <a:ext cx="4040616" cy="1061838"/>
          </a:xfrm>
          <a:prstGeom prst="wedgeEllipseCallout">
            <a:avLst>
              <a:gd name="adj1" fmla="val 6975"/>
              <a:gd name="adj2" fmla="val -6723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many pieces of paper do I have?</a:t>
            </a:r>
          </a:p>
        </p:txBody>
      </p:sp>
      <p:grpSp>
        <p:nvGrpSpPr>
          <p:cNvPr id="6" name="Group 5">
            <a:extLst>
              <a:ext uri="{FF2B5EF4-FFF2-40B4-BE49-F238E27FC236}">
                <a16:creationId xmlns:a16="http://schemas.microsoft.com/office/drawing/2014/main" id="{1B29BBB8-20D5-47A0-A118-41C8A41FDF51}"/>
              </a:ext>
            </a:extLst>
          </p:cNvPr>
          <p:cNvGrpSpPr/>
          <p:nvPr/>
        </p:nvGrpSpPr>
        <p:grpSpPr>
          <a:xfrm>
            <a:off x="4801601" y="4269947"/>
            <a:ext cx="4040616" cy="1566898"/>
            <a:chOff x="4801601" y="4269947"/>
            <a:chExt cx="4040616" cy="1566898"/>
          </a:xfrm>
        </p:grpSpPr>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4801601" y="4775007"/>
              <a:ext cx="4040616" cy="1061838"/>
            </a:xfrm>
            <a:prstGeom prst="wedgeEllipseCallout">
              <a:avLst>
                <a:gd name="adj1" fmla="val 1108"/>
                <a:gd name="adj2" fmla="val -193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cut this piece into </a:t>
              </a:r>
              <a:r>
                <a:rPr lang="en-GB" sz="2000" b="1" dirty="0">
                  <a:solidFill>
                    <a:srgbClr val="FF0000"/>
                  </a:solidFill>
                </a:rPr>
                <a:t>tenths.</a:t>
              </a:r>
            </a:p>
          </p:txBody>
        </p:sp>
        <p:sp>
          <p:nvSpPr>
            <p:cNvPr id="4" name="Arrow: Down 3">
              <a:extLst>
                <a:ext uri="{FF2B5EF4-FFF2-40B4-BE49-F238E27FC236}">
                  <a16:creationId xmlns:a16="http://schemas.microsoft.com/office/drawing/2014/main" id="{14D84EF4-E6CD-4538-A0BA-0635AAB8BB36}"/>
                </a:ext>
              </a:extLst>
            </p:cNvPr>
            <p:cNvSpPr/>
            <p:nvPr/>
          </p:nvSpPr>
          <p:spPr>
            <a:xfrm rot="9988999">
              <a:off x="5004922" y="4269947"/>
              <a:ext cx="290085" cy="885928"/>
            </a:xfrm>
            <a:prstGeom prst="downArrow">
              <a:avLst/>
            </a:prstGeom>
            <a:solidFill>
              <a:srgbClr val="EA7600"/>
            </a:solid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Know that 1-place decimal numbers represent ones and tenths</a:t>
            </a:r>
            <a:r>
              <a:rPr lang="en-GB" sz="2000" b="1" dirty="0">
                <a:solidFill>
                  <a:schemeClr val="accent5">
                    <a:lumMod val="75000"/>
                  </a:schemeClr>
                </a:solidFill>
              </a:rPr>
              <a:t>.</a:t>
            </a:r>
          </a:p>
        </p:txBody>
      </p:sp>
      <p:grpSp>
        <p:nvGrpSpPr>
          <p:cNvPr id="3" name="Group 2"/>
          <p:cNvGrpSpPr/>
          <p:nvPr/>
        </p:nvGrpSpPr>
        <p:grpSpPr>
          <a:xfrm>
            <a:off x="720000" y="828000"/>
            <a:ext cx="2520000" cy="3924000"/>
            <a:chOff x="720000" y="828000"/>
            <a:chExt cx="2520000" cy="3924000"/>
          </a:xfrm>
        </p:grpSpPr>
        <p:sp>
          <p:nvSpPr>
            <p:cNvPr id="21" name="Rectangle 20"/>
            <p:cNvSpPr/>
            <p:nvPr/>
          </p:nvSpPr>
          <p:spPr>
            <a:xfrm>
              <a:off x="720000" y="82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720000" y="1224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720000" y="1620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20000" y="2016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720000" y="2412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720000" y="280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720000" y="3204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720000" y="3600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720000" y="3996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720000" y="4392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3824574" y="693081"/>
            <a:ext cx="4040616" cy="1061838"/>
          </a:xfrm>
          <a:prstGeom prst="wedgeEllipseCallout">
            <a:avLst>
              <a:gd name="adj1" fmla="val -58236"/>
              <a:gd name="adj2" fmla="val -1964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many equal strips has the whole piece of paper been cut into?</a:t>
            </a: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4010282" y="2061081"/>
            <a:ext cx="4040616" cy="746919"/>
          </a:xfrm>
          <a:prstGeom prst="wedgeEllipseCallout">
            <a:avLst>
              <a:gd name="adj1" fmla="val -54365"/>
              <a:gd name="adj2" fmla="val -540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a:t>
            </a:r>
            <a:r>
              <a:rPr lang="en-GB" sz="2000" b="1" dirty="0">
                <a:solidFill>
                  <a:srgbClr val="C00000"/>
                </a:solidFill>
              </a:rPr>
              <a:t>fraction</a:t>
            </a:r>
            <a:r>
              <a:rPr lang="en-GB" sz="2000" b="1" dirty="0">
                <a:solidFill>
                  <a:srgbClr val="253746"/>
                </a:solidFill>
              </a:rPr>
              <a:t> of the whole is each piece?</a:t>
            </a:r>
          </a:p>
        </p:txBody>
      </p:sp>
      <p:graphicFrame>
        <p:nvGraphicFramePr>
          <p:cNvPr id="25" name="Table 24"/>
          <p:cNvGraphicFramePr>
            <a:graphicFrameLocks noGrp="1"/>
          </p:cNvGraphicFramePr>
          <p:nvPr>
            <p:extLst>
              <p:ext uri="{D42A27DB-BD31-4B8C-83A1-F6EECF244321}">
                <p14:modId xmlns:p14="http://schemas.microsoft.com/office/powerpoint/2010/main" val="1448049887"/>
              </p:ext>
            </p:extLst>
          </p:nvPr>
        </p:nvGraphicFramePr>
        <p:xfrm>
          <a:off x="5602632" y="3176336"/>
          <a:ext cx="2906395" cy="128016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962025">
                  <a:extLst>
                    <a:ext uri="{9D8B030D-6E8A-4147-A177-3AD203B41FA5}">
                      <a16:colId xmlns:a16="http://schemas.microsoft.com/office/drawing/2014/main" val="20000"/>
                    </a:ext>
                  </a:extLst>
                </a:gridCol>
                <a:gridCol w="960402">
                  <a:extLst>
                    <a:ext uri="{9D8B030D-6E8A-4147-A177-3AD203B41FA5}">
                      <a16:colId xmlns:a16="http://schemas.microsoft.com/office/drawing/2014/main" val="20001"/>
                    </a:ext>
                  </a:extLst>
                </a:gridCol>
                <a:gridCol w="983968">
                  <a:extLst>
                    <a:ext uri="{9D8B030D-6E8A-4147-A177-3AD203B41FA5}">
                      <a16:colId xmlns:a16="http://schemas.microsoft.com/office/drawing/2014/main" val="20002"/>
                    </a:ext>
                  </a:extLst>
                </a:gridCol>
              </a:tblGrid>
              <a:tr h="301353">
                <a:tc>
                  <a:txBody>
                    <a:bodyPr/>
                    <a:lstStyle/>
                    <a:p>
                      <a:pPr algn="ctr"/>
                      <a:r>
                        <a:rPr lang="en-GB" sz="2400" dirty="0">
                          <a:solidFill>
                            <a:schemeClr val="tx1"/>
                          </a:solidFill>
                        </a:rPr>
                        <a:t>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0.1s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GB" sz="2400" b="1" dirty="0">
                        <a:solidFill>
                          <a:schemeClr val="tx1"/>
                        </a:solidFill>
                      </a:endParaRPr>
                    </a:p>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6940146" y="3587021"/>
            <a:ext cx="446405" cy="461665"/>
          </a:xfrm>
          <a:prstGeom prst="rect">
            <a:avLst/>
          </a:prstGeom>
          <a:noFill/>
        </p:spPr>
        <p:txBody>
          <a:bodyPr wrap="square" rtlCol="0">
            <a:spAutoFit/>
          </a:bodyPr>
          <a:lstStyle/>
          <a:p>
            <a:r>
              <a:rPr lang="en-GB" sz="2400" b="1" dirty="0"/>
              <a:t>1</a:t>
            </a:r>
          </a:p>
        </p:txBody>
      </p:sp>
      <p:sp>
        <p:nvSpPr>
          <p:cNvPr id="32" name="TextBox 31"/>
          <p:cNvSpPr txBox="1"/>
          <p:nvPr/>
        </p:nvSpPr>
        <p:spPr>
          <a:xfrm>
            <a:off x="7349891" y="2920263"/>
            <a:ext cx="349776" cy="830997"/>
          </a:xfrm>
          <a:prstGeom prst="rect">
            <a:avLst/>
          </a:prstGeom>
          <a:noFill/>
        </p:spPr>
        <p:txBody>
          <a:bodyPr wrap="none" rtlCol="0">
            <a:spAutoFit/>
          </a:bodyPr>
          <a:lstStyle/>
          <a:p>
            <a:r>
              <a:rPr lang="en-GB" sz="4800" b="1" dirty="0"/>
              <a:t>.</a:t>
            </a:r>
          </a:p>
        </p:txBody>
      </p:sp>
      <p:sp>
        <p:nvSpPr>
          <p:cNvPr id="4" name="TextBox 3"/>
          <p:cNvSpPr txBox="1"/>
          <p:nvPr/>
        </p:nvSpPr>
        <p:spPr>
          <a:xfrm>
            <a:off x="7812000" y="3600000"/>
            <a:ext cx="340158" cy="461665"/>
          </a:xfrm>
          <a:prstGeom prst="rect">
            <a:avLst/>
          </a:prstGeom>
          <a:noFill/>
        </p:spPr>
        <p:txBody>
          <a:bodyPr wrap="none" rtlCol="0">
            <a:spAutoFit/>
          </a:bodyPr>
          <a:lstStyle/>
          <a:p>
            <a:r>
              <a:rPr lang="en-GB" sz="2400" b="1" dirty="0"/>
              <a:t>1</a:t>
            </a:r>
          </a:p>
        </p:txBody>
      </p:sp>
      <p:sp>
        <p:nvSpPr>
          <p:cNvPr id="33" name="TextBox 32"/>
          <p:cNvSpPr txBox="1"/>
          <p:nvPr/>
        </p:nvSpPr>
        <p:spPr>
          <a:xfrm>
            <a:off x="6948000" y="3600000"/>
            <a:ext cx="340158" cy="461665"/>
          </a:xfrm>
          <a:prstGeom prst="rect">
            <a:avLst/>
          </a:prstGeom>
          <a:noFill/>
        </p:spPr>
        <p:txBody>
          <a:bodyPr wrap="none" rtlCol="0">
            <a:spAutoFit/>
          </a:bodyPr>
          <a:lstStyle/>
          <a:p>
            <a:r>
              <a:rPr lang="en-GB" sz="2400" b="1" dirty="0"/>
              <a:t>0</a:t>
            </a:r>
          </a:p>
        </p:txBody>
      </p:sp>
      <p:sp>
        <p:nvSpPr>
          <p:cNvPr id="34" name="TextBox 33"/>
          <p:cNvSpPr txBox="1"/>
          <p:nvPr/>
        </p:nvSpPr>
        <p:spPr>
          <a:xfrm>
            <a:off x="7344000" y="3312000"/>
            <a:ext cx="349776" cy="830997"/>
          </a:xfrm>
          <a:prstGeom prst="rect">
            <a:avLst/>
          </a:prstGeom>
          <a:noFill/>
        </p:spPr>
        <p:txBody>
          <a:bodyPr wrap="none" rtlCol="0">
            <a:spAutoFit/>
          </a:bodyPr>
          <a:lstStyle/>
          <a:p>
            <a:r>
              <a:rPr lang="en-GB" sz="4800" b="1" dirty="0"/>
              <a:t>.</a:t>
            </a:r>
          </a:p>
        </p:txBody>
      </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573881" y="5185282"/>
            <a:ext cx="4040616" cy="746919"/>
          </a:xfrm>
          <a:prstGeom prst="wedgeEllipseCallout">
            <a:avLst>
              <a:gd name="adj1" fmla="val 23947"/>
              <a:gd name="adj2" fmla="val -11204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can divide 1 by 10 on a place value grid...</a:t>
            </a:r>
          </a:p>
        </p:txBody>
      </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4695364" y="4973685"/>
            <a:ext cx="4040616" cy="994762"/>
          </a:xfrm>
          <a:prstGeom prst="wedgeEllipseCallout">
            <a:avLst>
              <a:gd name="adj1" fmla="val -47219"/>
              <a:gd name="adj2" fmla="val -701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Move one place to the right when dividing by 10.</a:t>
            </a:r>
          </a:p>
        </p:txBody>
      </p:sp>
      <p:sp>
        <p:nvSpPr>
          <p:cNvPr id="6" name="TextBox 5"/>
          <p:cNvSpPr txBox="1"/>
          <p:nvPr/>
        </p:nvSpPr>
        <p:spPr>
          <a:xfrm>
            <a:off x="3681663" y="3750519"/>
            <a:ext cx="1314784"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baseline="30000" dirty="0"/>
              <a:t>1</a:t>
            </a:r>
            <a:r>
              <a:rPr lang="en-GB" sz="2400" b="1" dirty="0"/>
              <a:t>/</a:t>
            </a:r>
            <a:r>
              <a:rPr lang="en-GB" sz="2400" b="1" baseline="-25000" dirty="0"/>
              <a:t>10</a:t>
            </a:r>
            <a:r>
              <a:rPr lang="en-GB" sz="2400" b="1" dirty="0"/>
              <a:t> = 0.1</a:t>
            </a:r>
          </a:p>
        </p:txBody>
      </p:sp>
    </p:spTree>
    <p:extLst>
      <p:ext uri="{BB962C8B-B14F-4D97-AF65-F5344CB8AC3E}">
        <p14:creationId xmlns:p14="http://schemas.microsoft.com/office/powerpoint/2010/main" val="19568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6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p:bldP spid="26" grpId="1"/>
      <p:bldP spid="32" grpId="0"/>
      <p:bldP spid="4" grpId="0"/>
      <p:bldP spid="33" grpId="0"/>
      <p:bldP spid="34" grpId="0"/>
      <p:bldP spid="35" grpId="0" animBg="1"/>
      <p:bldP spid="36"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4195386" y="3579882"/>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Know that 1-place decimal numbers represent ones and tenths</a:t>
            </a:r>
            <a:r>
              <a:rPr lang="en-GB" sz="2000" b="1" dirty="0">
                <a:solidFill>
                  <a:schemeClr val="accent5">
                    <a:lumMod val="75000"/>
                  </a:schemeClr>
                </a:solidFill>
              </a:rPr>
              <a:t>.</a:t>
            </a:r>
          </a:p>
        </p:txBody>
      </p:sp>
      <p:sp>
        <p:nvSpPr>
          <p:cNvPr id="17" name="Rectangle 16"/>
          <p:cNvSpPr/>
          <p:nvPr/>
        </p:nvSpPr>
        <p:spPr>
          <a:xfrm>
            <a:off x="720000" y="82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p:cNvGrpSpPr/>
          <p:nvPr/>
        </p:nvGrpSpPr>
        <p:grpSpPr>
          <a:xfrm>
            <a:off x="3627120" y="685800"/>
            <a:ext cx="4599337" cy="1582199"/>
            <a:chOff x="3868283" y="625642"/>
            <a:chExt cx="4358173" cy="1642358"/>
          </a:xfrm>
        </p:grpSpPr>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3868283" y="625642"/>
              <a:ext cx="4358173" cy="1642358"/>
            </a:xfrm>
            <a:prstGeom prst="wedgeEllipseCallout">
              <a:avLst>
                <a:gd name="adj1" fmla="val -55359"/>
                <a:gd name="adj2" fmla="val -2900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fraction of the whole piece of paper is here?</a:t>
              </a:r>
            </a:p>
            <a:p>
              <a:pPr algn="ctr"/>
              <a:r>
                <a:rPr lang="en-GB" sz="2000" b="1" dirty="0">
                  <a:solidFill>
                    <a:srgbClr val="253746"/>
                  </a:solidFill>
                </a:rPr>
                <a:t>Write it on your whiteboard as a decimal.</a:t>
              </a:r>
            </a:p>
          </p:txBody>
        </p:sp>
        <p:pic>
          <p:nvPicPr>
            <p:cNvPr id="1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03067" y="964802"/>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20000" y="1188000"/>
            <a:ext cx="2520000" cy="1080000"/>
            <a:chOff x="720000" y="1188000"/>
            <a:chExt cx="2520000" cy="1080000"/>
          </a:xfrm>
        </p:grpSpPr>
        <p:sp>
          <p:nvSpPr>
            <p:cNvPr id="20" name="Rectangle 19"/>
            <p:cNvSpPr/>
            <p:nvPr/>
          </p:nvSpPr>
          <p:spPr>
            <a:xfrm>
              <a:off x="720000" y="118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720000" y="154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720000" y="190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p:cNvGrpSpPr/>
          <p:nvPr/>
        </p:nvGrpSpPr>
        <p:grpSpPr>
          <a:xfrm>
            <a:off x="4067799" y="2547913"/>
            <a:ext cx="4254417" cy="1498182"/>
            <a:chOff x="4143624" y="2196000"/>
            <a:chExt cx="4254417" cy="1498182"/>
          </a:xfrm>
        </p:grpSpPr>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4143624" y="2196000"/>
              <a:ext cx="4254417" cy="1498182"/>
            </a:xfrm>
            <a:prstGeom prst="wedgeEllipseCallout">
              <a:avLst>
                <a:gd name="adj1" fmla="val -54365"/>
                <a:gd name="adj2" fmla="val -540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much is here now? Write it on your whiteboards as a decimal.</a:t>
              </a:r>
            </a:p>
          </p:txBody>
        </p:sp>
        <p:pic>
          <p:nvPicPr>
            <p:cNvPr id="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8893" y="2633397"/>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720000" y="2268000"/>
            <a:ext cx="2520000" cy="1440000"/>
            <a:chOff x="720000" y="2268000"/>
            <a:chExt cx="2520000" cy="1440000"/>
          </a:xfrm>
        </p:grpSpPr>
        <p:sp>
          <p:nvSpPr>
            <p:cNvPr id="34" name="Rectangle 33"/>
            <p:cNvSpPr/>
            <p:nvPr/>
          </p:nvSpPr>
          <p:spPr>
            <a:xfrm>
              <a:off x="720000" y="226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a:off x="720000" y="262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720000" y="298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720000" y="3348000"/>
              <a:ext cx="2520000" cy="3600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 name="Group 37"/>
          <p:cNvGrpSpPr/>
          <p:nvPr/>
        </p:nvGrpSpPr>
        <p:grpSpPr>
          <a:xfrm>
            <a:off x="3972040" y="4457622"/>
            <a:ext cx="4254417" cy="687651"/>
            <a:chOff x="4151621" y="1958061"/>
            <a:chExt cx="4254417" cy="687651"/>
          </a:xfrm>
        </p:grpSpPr>
        <p:sp>
          <p:nvSpPr>
            <p:cNvPr id="39" name="Speech Bubble: Rectangle with Corners Rounded 10">
              <a:extLst>
                <a:ext uri="{FF2B5EF4-FFF2-40B4-BE49-F238E27FC236}">
                  <a16:creationId xmlns:a16="http://schemas.microsoft.com/office/drawing/2014/main" id="{CD2579CE-2DB8-4F93-8ECD-0E9BF715B235}"/>
                </a:ext>
              </a:extLst>
            </p:cNvPr>
            <p:cNvSpPr/>
            <p:nvPr/>
          </p:nvSpPr>
          <p:spPr>
            <a:xfrm>
              <a:off x="4151621" y="1958061"/>
              <a:ext cx="4254417" cy="687651"/>
            </a:xfrm>
            <a:prstGeom prst="wedgeEllipseCallout">
              <a:avLst>
                <a:gd name="adj1" fmla="val -54365"/>
                <a:gd name="adj2" fmla="val -540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And now? </a:t>
              </a:r>
            </a:p>
          </p:txBody>
        </p:sp>
        <p:pic>
          <p:nvPicPr>
            <p:cNvPr id="4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1439" y="2022324"/>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169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2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2493</TotalTime>
  <Words>2371</Words>
  <Application>Microsoft Office PowerPoint</Application>
  <PresentationFormat>On-screen Show (4:3)</PresentationFormat>
  <Paragraphs>404</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Simon Hall</cp:lastModifiedBy>
  <cp:revision>203</cp:revision>
  <dcterms:created xsi:type="dcterms:W3CDTF">2018-09-13T11:08:58Z</dcterms:created>
  <dcterms:modified xsi:type="dcterms:W3CDTF">2021-01-08T12:00:42Z</dcterms:modified>
</cp:coreProperties>
</file>